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68" r:id="rId7"/>
    <p:sldId id="260" r:id="rId8"/>
    <p:sldId id="265" r:id="rId9"/>
    <p:sldId id="261" r:id="rId10"/>
    <p:sldId id="263" r:id="rId11"/>
    <p:sldId id="264" r:id="rId12"/>
    <p:sldId id="267" r:id="rId13"/>
    <p:sldId id="266" r:id="rId14"/>
    <p:sldId id="269" r:id="rId15"/>
    <p:sldId id="270" r:id="rId16"/>
    <p:sldId id="271" r:id="rId17"/>
    <p:sldId id="272" r:id="rId18"/>
    <p:sldId id="273" r:id="rId19"/>
    <p:sldId id="278" r:id="rId20"/>
    <p:sldId id="274" r:id="rId21"/>
    <p:sldId id="276" r:id="rId22"/>
    <p:sldId id="275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2F378-405F-48EF-801D-36960AFA665A}" type="datetimeFigureOut">
              <a:rPr lang="en-US" smtClean="0"/>
              <a:t>3/23/2015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783F6-33C3-4595-8662-45A0EF8C1B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cs.usda.gov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cs.usda.gov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cs.usda.gov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ebsoilsurvey.sc.egov.usda.gov/App/HomePage.ht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nrcs.usda.gov/wps/portal/nrcs/main/national/technical/fotg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rcs.usda.gov/wps/portal/nrcs/main/national/technical/fotg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echreg.usda.gov/" TargetMode="External"/><Relationship Id="rId2" Type="http://schemas.openxmlformats.org/officeDocument/2006/relationships/hyperlink" Target="http://www.nrcs.usda.gov/wps/portal/nrcs/site/wa/home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Forestry</a:t>
            </a: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Conservation Activity Plans (CAP)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1905000"/>
            <a:ext cx="54864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“A </a:t>
            </a:r>
            <a:r>
              <a:rPr lang="en-US" sz="2000" b="1" dirty="0">
                <a:solidFill>
                  <a:schemeClr val="bg1"/>
                </a:solidFill>
              </a:rPr>
              <a:t>forest management plan is a </a:t>
            </a:r>
            <a:r>
              <a:rPr lang="en-US" sz="2000" b="1" dirty="0" smtClean="0">
                <a:solidFill>
                  <a:schemeClr val="bg1"/>
                </a:solidFill>
              </a:rPr>
              <a:t> site </a:t>
            </a:r>
            <a:r>
              <a:rPr lang="en-US" sz="2000" b="1" dirty="0">
                <a:solidFill>
                  <a:schemeClr val="bg1"/>
                </a:solidFill>
              </a:rPr>
              <a:t>specific </a:t>
            </a:r>
            <a:r>
              <a:rPr lang="en-US" sz="2000" b="1" dirty="0" smtClean="0">
                <a:solidFill>
                  <a:schemeClr val="bg1"/>
                </a:solidFill>
              </a:rPr>
              <a:t>plan developed </a:t>
            </a:r>
            <a:r>
              <a:rPr lang="en-US" sz="2000" b="1" dirty="0">
                <a:solidFill>
                  <a:schemeClr val="bg1"/>
                </a:solidFill>
              </a:rPr>
              <a:t>for a client, which addresses one or more </a:t>
            </a:r>
            <a:r>
              <a:rPr lang="en-US" sz="2000" b="1" dirty="0" smtClean="0">
                <a:solidFill>
                  <a:srgbClr val="FFFF00"/>
                </a:solidFill>
              </a:rPr>
              <a:t>resource </a:t>
            </a:r>
            <a:r>
              <a:rPr lang="en-US" sz="2000" b="1" dirty="0" smtClean="0">
                <a:solidFill>
                  <a:srgbClr val="FFFF00"/>
                </a:solidFill>
              </a:rPr>
              <a:t>concerns </a:t>
            </a:r>
            <a:r>
              <a:rPr lang="en-US" sz="2000" b="1" dirty="0">
                <a:solidFill>
                  <a:schemeClr val="bg1"/>
                </a:solidFill>
              </a:rPr>
              <a:t>on land where </a:t>
            </a:r>
            <a:r>
              <a:rPr lang="en-US" sz="2000" b="1" dirty="0" smtClean="0">
                <a:solidFill>
                  <a:schemeClr val="bg1"/>
                </a:solidFill>
              </a:rPr>
              <a:t>forestry-related </a:t>
            </a:r>
            <a:r>
              <a:rPr lang="en-US" sz="2000" b="1" dirty="0">
                <a:solidFill>
                  <a:schemeClr val="bg1"/>
                </a:solidFill>
              </a:rPr>
              <a:t>conservation activities or practices will be planned and applied</a:t>
            </a:r>
            <a:r>
              <a:rPr lang="en-US" sz="2000" b="1" dirty="0" smtClean="0">
                <a:solidFill>
                  <a:schemeClr val="bg1"/>
                </a:solidFill>
              </a:rPr>
              <a:t>.”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Kirk\Pictures\nnrg_images\Landowners\ransom\P811005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4114800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1539"/>
            <a:ext cx="9144000" cy="3874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Why a CAP?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286000"/>
            <a:ext cx="7391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Current use taxation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Certification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Prep for subsequent EQIP application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i="1" dirty="0" smtClean="0">
                <a:solidFill>
                  <a:srgbClr val="FFFF00"/>
                </a:solidFill>
              </a:rPr>
              <a:t>A CAP helps an EQIP application rank higher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i="1" dirty="0" smtClean="0">
                <a:solidFill>
                  <a:srgbClr val="FFFF00"/>
                </a:solidFill>
              </a:rPr>
              <a:t>Not all conservation recommendations made in a CAP are guaranteed to be funded </a:t>
            </a:r>
            <a:endParaRPr lang="en-US" sz="32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NRCS Priority Resource Concerns</a:t>
            </a:r>
          </a:p>
          <a:p>
            <a:pPr algn="ctr"/>
            <a:endParaRPr lang="en-US" sz="4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WATER QUALITY DEGRADATION </a:t>
            </a:r>
            <a:r>
              <a:rPr lang="en-US" sz="2000" dirty="0" smtClean="0">
                <a:solidFill>
                  <a:schemeClr val="bg1"/>
                </a:solidFill>
              </a:rPr>
              <a:t>- Excessive sediment in surface waters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lvl="3"/>
            <a:endParaRPr lang="en-US" sz="2000" dirty="0" smtClean="0">
              <a:solidFill>
                <a:schemeClr val="bg1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DEGRADED PLANT CONDITION </a:t>
            </a:r>
            <a:r>
              <a:rPr lang="en-US" sz="2000" dirty="0" smtClean="0">
                <a:solidFill>
                  <a:schemeClr val="bg1"/>
                </a:solidFill>
              </a:rPr>
              <a:t>- Undesirable plant productivity and health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Tree mortality due to disease, insects and animals.</a:t>
            </a:r>
          </a:p>
          <a:p>
            <a:pPr lvl="3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DEGRADED PLANT CONDITION </a:t>
            </a:r>
            <a:r>
              <a:rPr lang="en-US" sz="2000" dirty="0" smtClean="0">
                <a:solidFill>
                  <a:schemeClr val="bg1"/>
                </a:solidFill>
              </a:rPr>
              <a:t>- Excessive plant pest pressure</a:t>
            </a:r>
          </a:p>
          <a:p>
            <a:pPr lvl="3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DEGRADED PLANT CONDITION </a:t>
            </a:r>
            <a:r>
              <a:rPr lang="en-US" sz="2000" dirty="0" smtClean="0">
                <a:solidFill>
                  <a:schemeClr val="bg1"/>
                </a:solidFill>
              </a:rPr>
              <a:t>- Wildfire hazard, excessive biomass accumulation</a:t>
            </a:r>
          </a:p>
          <a:p>
            <a:pPr lvl="2"/>
            <a:endParaRPr lang="en-US" sz="2000" dirty="0" smtClean="0">
              <a:solidFill>
                <a:schemeClr val="bg1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INADEQUATE HABITAT FOR FISH AND WILDLIFE </a:t>
            </a:r>
            <a:r>
              <a:rPr lang="en-US" sz="2000" dirty="0" smtClean="0">
                <a:solidFill>
                  <a:schemeClr val="bg1"/>
                </a:solidFill>
              </a:rPr>
              <a:t>- Habitat degradation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 Complete CAP Is Comprised of:</a:t>
            </a:r>
          </a:p>
          <a:p>
            <a:pPr algn="ctr"/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Forest management plan (aka CAP)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Job sheets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Soils data appendix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Biological Technical Note 14 (optional)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Site Visit &amp; Field Data Collection</a:t>
            </a:r>
          </a:p>
          <a:p>
            <a:pPr algn="ctr"/>
            <a:endParaRPr lang="en-US" sz="4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Priority resource concerns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Inventory </a:t>
            </a:r>
            <a:r>
              <a:rPr lang="en-US" sz="3200" dirty="0">
                <a:solidFill>
                  <a:srgbClr val="FFFF00"/>
                </a:solidFill>
              </a:rPr>
              <a:t>method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</a:rPr>
              <a:t>Stream assessment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Roads</a:t>
            </a:r>
            <a:endParaRPr lang="en-US" sz="3200" dirty="0">
              <a:solidFill>
                <a:srgbClr val="FFFF00"/>
              </a:solidFill>
            </a:endParaRPr>
          </a:p>
          <a:p>
            <a:pPr algn="ctr"/>
            <a:endParaRPr lang="en-US" sz="4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3794" name="Picture 2" descr="C:\Users\Kirk\Pictures\nnrg_images\Landowners\girl_scouts\river ranch\DSCN429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8645" y="3667125"/>
            <a:ext cx="4255355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622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EFOTG</a:t>
            </a:r>
            <a:endParaRPr lang="en-US" sz="4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Section III</a:t>
            </a:r>
          </a:p>
          <a:p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WA Integrated Forest Management Plan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CAP Plan Criteria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CAP Planner’s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Forest Management Plan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3394" y="0"/>
            <a:ext cx="58204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Job Sheets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9175" y="769541"/>
            <a:ext cx="5403625" cy="608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Job Sheets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622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EFOTG</a:t>
            </a:r>
            <a:endParaRPr lang="en-US" sz="4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Section IV</a:t>
            </a:r>
          </a:p>
          <a:p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Biological Technical Note 14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3622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EFOTG</a:t>
            </a:r>
            <a:endParaRPr lang="en-US" sz="4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Section I</a:t>
            </a:r>
          </a:p>
          <a:p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Soil Report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277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02" y="1752600"/>
            <a:ext cx="908069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4"/>
          <p:cNvPicPr>
            <a:picLocks noChangeAspect="1" noChangeArrowheads="1"/>
          </p:cNvPicPr>
          <p:nvPr/>
        </p:nvPicPr>
        <p:blipFill>
          <a:blip r:embed="rId2" cstate="print"/>
          <a:srcRect l="18333" t="8888"/>
          <a:stretch>
            <a:fillRect/>
          </a:stretch>
        </p:blipFill>
        <p:spPr bwMode="auto">
          <a:xfrm>
            <a:off x="552450" y="1685925"/>
            <a:ext cx="8124825" cy="5095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606800" y="3267075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492375" y="3086100"/>
            <a:ext cx="62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606800" y="3695700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2a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365625" y="4476750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2352675" y="4238625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295525" y="5619750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867150" y="5419725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124325" y="3762375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HBB2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076700" y="2190750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HBB1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333750" y="2714625"/>
            <a:ext cx="685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 1a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7096125" y="4914900"/>
            <a:ext cx="1581150" cy="18669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Legend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Property boundary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Roads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Streams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FMUs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Culvert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4" name="AutoShape 20"/>
          <p:cNvSpPr>
            <a:spLocks noChangeShapeType="1"/>
          </p:cNvSpPr>
          <p:nvPr/>
        </p:nvSpPr>
        <p:spPr bwMode="auto">
          <a:xfrm>
            <a:off x="7096125" y="5410200"/>
            <a:ext cx="3810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3" name="AutoShape 19"/>
          <p:cNvSpPr>
            <a:spLocks noChangeShapeType="1"/>
          </p:cNvSpPr>
          <p:nvPr/>
        </p:nvSpPr>
        <p:spPr bwMode="auto">
          <a:xfrm>
            <a:off x="7096125" y="5705475"/>
            <a:ext cx="381000" cy="0"/>
          </a:xfrm>
          <a:prstGeom prst="straightConnector1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2" name="AutoShape 18"/>
          <p:cNvSpPr>
            <a:spLocks noChangeShapeType="1"/>
          </p:cNvSpPr>
          <p:nvPr/>
        </p:nvSpPr>
        <p:spPr bwMode="auto">
          <a:xfrm>
            <a:off x="7096125" y="5991225"/>
            <a:ext cx="381000" cy="0"/>
          </a:xfrm>
          <a:prstGeom prst="straightConnector1">
            <a:avLst/>
          </a:prstGeom>
          <a:noFill/>
          <a:ln w="9525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6" name="AutoShape 22"/>
          <p:cNvSpPr>
            <a:spLocks noChangeShapeType="1"/>
          </p:cNvSpPr>
          <p:nvPr/>
        </p:nvSpPr>
        <p:spPr bwMode="auto">
          <a:xfrm>
            <a:off x="3238500" y="4991100"/>
            <a:ext cx="381000" cy="0"/>
          </a:xfrm>
          <a:prstGeom prst="straightConnector1">
            <a:avLst/>
          </a:prstGeom>
          <a:noFill/>
          <a:ln w="9525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1" name="AutoShape 17"/>
          <p:cNvSpPr>
            <a:spLocks noChangeShapeType="1"/>
          </p:cNvSpPr>
          <p:nvPr/>
        </p:nvSpPr>
        <p:spPr bwMode="auto">
          <a:xfrm>
            <a:off x="7096125" y="6286500"/>
            <a:ext cx="381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9" name="AutoShape 15"/>
          <p:cNvSpPr>
            <a:spLocks noChangeArrowheads="1"/>
          </p:cNvSpPr>
          <p:nvPr/>
        </p:nvSpPr>
        <p:spPr bwMode="auto">
          <a:xfrm>
            <a:off x="2476500" y="4171950"/>
            <a:ext cx="142875" cy="152400"/>
          </a:xfrm>
          <a:prstGeom prst="flowChar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0" name="AutoShape 16"/>
          <p:cNvSpPr>
            <a:spLocks noChangeArrowheads="1"/>
          </p:cNvSpPr>
          <p:nvPr/>
        </p:nvSpPr>
        <p:spPr bwMode="auto">
          <a:xfrm>
            <a:off x="7219950" y="6553200"/>
            <a:ext cx="142875" cy="152400"/>
          </a:xfrm>
          <a:prstGeom prst="flowChar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0" y="0"/>
            <a:ext cx="4355167" cy="134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1300" b="1" i="0" u="none" strike="noStrike" cap="none" normalizeH="0" baseline="0" dirty="0" smtClean="0" bmk="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onservation Activity Plan Map</a:t>
            </a:r>
            <a:endParaRPr kumimoji="0" lang="en-US" sz="13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Client’s Name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Farm:  1234; Tract: 1234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Total project acres: 111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Date Created: 8/20/2013	  By:  Kirk Hanson, NW Certified Forestry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0" y="168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Submitting a CAP</a:t>
            </a:r>
          </a:p>
          <a:p>
            <a:pPr algn="ctr"/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NRCS Review and approval</a:t>
            </a:r>
          </a:p>
          <a:p>
            <a:pPr algn="ctr"/>
            <a:endParaRPr 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Signatures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FF00"/>
                </a:solidFill>
              </a:rPr>
              <a:t>CAP Checklist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Managing EQIP Projects</a:t>
            </a:r>
          </a:p>
          <a:p>
            <a:pPr algn="ctr"/>
            <a:r>
              <a:rPr lang="en-US" sz="3200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Landowner Selected TSP Option</a:t>
            </a:r>
          </a:p>
          <a:p>
            <a:pPr algn="ctr"/>
            <a:endParaRPr lang="en-US" sz="3200" i="1" dirty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Landowner should request TSP option at outset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TSP funding </a:t>
            </a:r>
            <a:r>
              <a:rPr lang="en-US" sz="2000" dirty="0">
                <a:solidFill>
                  <a:srgbClr val="FFFF00"/>
                </a:solidFill>
              </a:rPr>
              <a:t>is </a:t>
            </a:r>
            <a:r>
              <a:rPr lang="en-US" sz="2000" u="sng" dirty="0" smtClean="0">
                <a:solidFill>
                  <a:srgbClr val="FFFF00"/>
                </a:solidFill>
              </a:rPr>
              <a:t>NOT </a:t>
            </a:r>
            <a:r>
              <a:rPr lang="en-US" sz="2000" dirty="0">
                <a:solidFill>
                  <a:srgbClr val="FFFF00"/>
                </a:solidFill>
              </a:rPr>
              <a:t>guaranteed and may take some time to be </a:t>
            </a:r>
            <a:r>
              <a:rPr lang="en-US" sz="2000" dirty="0" smtClean="0">
                <a:solidFill>
                  <a:srgbClr val="FFFF00"/>
                </a:solidFill>
              </a:rPr>
              <a:t>committed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TSP funding is added to an EQIP contract as part of a contract modification</a:t>
            </a:r>
            <a:endParaRPr lang="en-US" sz="2000" dirty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Funding is allocated annually, and landowner must request TSP funding each </a:t>
            </a:r>
            <a:r>
              <a:rPr lang="en-US" sz="2000" dirty="0" smtClean="0">
                <a:solidFill>
                  <a:srgbClr val="FFFF00"/>
                </a:solidFill>
              </a:rPr>
              <a:t>year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TSP payment options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TSP can bill landowner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NRCS can assign payment directly to TSP</a:t>
            </a:r>
            <a:endParaRPr lang="en-US" sz="2000" dirty="0">
              <a:solidFill>
                <a:srgbClr val="FFFF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3200" i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Kirk\Pictures\nnrg_images\Landowners\hanson\DSCN014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2994" y="3962400"/>
            <a:ext cx="3861006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487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Types of Forestry Projects </a:t>
            </a: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Funded by EQIP</a:t>
            </a:r>
            <a:endParaRPr lang="en-US" sz="4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876800" y="0"/>
          <a:ext cx="4267200" cy="3581408"/>
        </p:xfrm>
        <a:graphic>
          <a:graphicData uri="http://schemas.openxmlformats.org/drawingml/2006/table">
            <a:tbl>
              <a:tblPr/>
              <a:tblGrid>
                <a:gridCol w="798581"/>
                <a:gridCol w="3468619"/>
              </a:tblGrid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Practice Name</a:t>
                      </a:r>
                      <a:endParaRPr lang="en-U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Alley Cropping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Multi-Story Cropping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Windbreak/Shelterbelt Establishment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Silvopasture Establishment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Fuel Break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Woody Residue Treatment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Firebreak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Access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Tree/Shrub Site Preparation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Tree/Shrub Establishment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Windbreak/Shelterbelt Renovation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Road/Trail/Landing Closure and Treatment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Forest Trails and Landings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Tree/Shrub Pruning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Forest Stand Improvement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76800" y="3566160"/>
          <a:ext cx="4267200" cy="3291840"/>
        </p:xfrm>
        <a:graphic>
          <a:graphicData uri="http://schemas.openxmlformats.org/drawingml/2006/table">
            <a:tbl>
              <a:tblPr/>
              <a:tblGrid>
                <a:gridCol w="660130"/>
                <a:gridCol w="3607070"/>
              </a:tblGrid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Practice name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Brush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Herbaceous Weed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Conservation Cover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Prescribed Burning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Critical Area Planting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Fence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Stream Habitat Improvement and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Access Road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Stream Crossing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Streambank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and Shoreline Protection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Integrated Pest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Restoration and Management of Declining Habitats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Wetland Wildlife Habitat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Upland Wildlife Habitat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Early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Successional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Habitat Development/Management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4817" name="Picture 1" descr="C:\Users\Kirk\Documents\nnrg\workshops\McKenna Reserve\pruning-thinning\pics\IMG_207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387724"/>
            <a:ext cx="2602442" cy="3470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Role of the TSP</a:t>
            </a:r>
          </a:p>
          <a:p>
            <a:pPr lvl="1" algn="ctr"/>
            <a:r>
              <a:rPr lang="en-US" sz="3200" dirty="0" smtClean="0">
                <a:solidFill>
                  <a:srgbClr val="FFFF00"/>
                </a:solidFill>
              </a:rPr>
              <a:t>Design</a:t>
            </a:r>
          </a:p>
          <a:p>
            <a:pPr lvl="1" algn="ctr"/>
            <a:r>
              <a:rPr lang="en-US" sz="3200" dirty="0" smtClean="0">
                <a:solidFill>
                  <a:srgbClr val="FFFF00"/>
                </a:solidFill>
              </a:rPr>
              <a:t>Installation</a:t>
            </a:r>
          </a:p>
          <a:p>
            <a:pPr lvl="1" algn="ctr"/>
            <a:r>
              <a:rPr lang="en-US" sz="3200" dirty="0" smtClean="0">
                <a:solidFill>
                  <a:srgbClr val="FFFF00"/>
                </a:solidFill>
              </a:rPr>
              <a:t>Check-out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Role of the TSP</a:t>
            </a:r>
          </a:p>
          <a:p>
            <a:pPr lvl="1" algn="ctr"/>
            <a:r>
              <a:rPr lang="en-US" sz="3200" dirty="0" smtClean="0">
                <a:solidFill>
                  <a:srgbClr val="FFFF00"/>
                </a:solidFill>
              </a:rPr>
              <a:t>Design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Site Visit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Job Sheet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  <a:hlinkClick r:id="rId2"/>
              </a:rPr>
              <a:t>EFOTG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(Section IV)</a:t>
            </a:r>
          </a:p>
        </p:txBody>
      </p:sp>
      <p:pic>
        <p:nvPicPr>
          <p:cNvPr id="37890" name="Picture 2" descr="C:\Users\Kirk\Pictures\nnrg_images\Landowners\Butler\092311\DSCN011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9856" y="3892550"/>
            <a:ext cx="3954144" cy="29654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38200" y="48006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FF00"/>
                </a:solidFill>
              </a:rPr>
              <a:t>Planting trees/shrubs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Tree/Shrub Site Preparation – 490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Tree/Shrub Establishment - 612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Role of the TSP</a:t>
            </a:r>
          </a:p>
          <a:p>
            <a:pPr lvl="1" algn="ctr"/>
            <a:r>
              <a:rPr lang="en-US" sz="3200" dirty="0" smtClean="0">
                <a:solidFill>
                  <a:srgbClr val="FFFF00"/>
                </a:solidFill>
              </a:rPr>
              <a:t>Installation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Site Visit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Job Sheet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FFFF00"/>
                </a:solidFill>
                <a:hlinkClick r:id="rId2"/>
              </a:rPr>
              <a:t>EFOTG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(Section IV)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3550"/>
            <a:ext cx="9131300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Freeform 4"/>
          <p:cNvSpPr>
            <a:spLocks/>
          </p:cNvSpPr>
          <p:nvPr/>
        </p:nvSpPr>
        <p:spPr bwMode="auto">
          <a:xfrm>
            <a:off x="4022725" y="1619250"/>
            <a:ext cx="1619250" cy="1771650"/>
          </a:xfrm>
          <a:custGeom>
            <a:avLst/>
            <a:gdLst/>
            <a:ahLst/>
            <a:cxnLst>
              <a:cxn ang="0">
                <a:pos x="60" y="2715"/>
              </a:cxn>
              <a:cxn ang="0">
                <a:pos x="0" y="30"/>
              </a:cxn>
              <a:cxn ang="0">
                <a:pos x="2460" y="0"/>
              </a:cxn>
              <a:cxn ang="0">
                <a:pos x="2550" y="2790"/>
              </a:cxn>
              <a:cxn ang="0">
                <a:pos x="2325" y="2790"/>
              </a:cxn>
              <a:cxn ang="0">
                <a:pos x="1890" y="2295"/>
              </a:cxn>
              <a:cxn ang="0">
                <a:pos x="1215" y="1785"/>
              </a:cxn>
              <a:cxn ang="0">
                <a:pos x="540" y="2145"/>
              </a:cxn>
              <a:cxn ang="0">
                <a:pos x="60" y="2715"/>
              </a:cxn>
            </a:cxnLst>
            <a:rect l="0" t="0" r="r" b="b"/>
            <a:pathLst>
              <a:path w="2550" h="2790">
                <a:moveTo>
                  <a:pt x="60" y="2715"/>
                </a:moveTo>
                <a:lnTo>
                  <a:pt x="0" y="30"/>
                </a:lnTo>
                <a:lnTo>
                  <a:pt x="2460" y="0"/>
                </a:lnTo>
                <a:lnTo>
                  <a:pt x="2550" y="2790"/>
                </a:lnTo>
                <a:lnTo>
                  <a:pt x="2325" y="2790"/>
                </a:lnTo>
                <a:lnTo>
                  <a:pt x="1890" y="2295"/>
                </a:lnTo>
                <a:lnTo>
                  <a:pt x="1215" y="1785"/>
                </a:lnTo>
                <a:lnTo>
                  <a:pt x="540" y="2145"/>
                </a:lnTo>
                <a:lnTo>
                  <a:pt x="60" y="2715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7" name="Freeform 5"/>
          <p:cNvSpPr>
            <a:spLocks/>
          </p:cNvSpPr>
          <p:nvPr/>
        </p:nvSpPr>
        <p:spPr bwMode="auto">
          <a:xfrm>
            <a:off x="4489450" y="4219575"/>
            <a:ext cx="1209675" cy="1219200"/>
          </a:xfrm>
          <a:custGeom>
            <a:avLst/>
            <a:gdLst/>
            <a:ahLst/>
            <a:cxnLst>
              <a:cxn ang="0">
                <a:pos x="1905" y="1905"/>
              </a:cxn>
              <a:cxn ang="0">
                <a:pos x="1815" y="0"/>
              </a:cxn>
              <a:cxn ang="0">
                <a:pos x="0" y="30"/>
              </a:cxn>
              <a:cxn ang="0">
                <a:pos x="15" y="1920"/>
              </a:cxn>
              <a:cxn ang="0">
                <a:pos x="1905" y="1905"/>
              </a:cxn>
            </a:cxnLst>
            <a:rect l="0" t="0" r="r" b="b"/>
            <a:pathLst>
              <a:path w="1905" h="1920">
                <a:moveTo>
                  <a:pt x="1905" y="1905"/>
                </a:moveTo>
                <a:lnTo>
                  <a:pt x="1815" y="0"/>
                </a:lnTo>
                <a:lnTo>
                  <a:pt x="0" y="30"/>
                </a:lnTo>
                <a:lnTo>
                  <a:pt x="15" y="1920"/>
                </a:lnTo>
                <a:lnTo>
                  <a:pt x="1905" y="1905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838200"/>
            <a:ext cx="1828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0"/>
            <a:ext cx="5377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EQIP Payment Rates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For conservation practices: NRCS 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Website</a:t>
            </a:r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For TSP’s: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TechReg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hlinkClick r:id="rId3"/>
              </a:rPr>
              <a:t>http://techreg.usda.gov</a:t>
            </a:r>
            <a:r>
              <a:rPr lang="en-US" sz="3200" dirty="0" smtClean="0"/>
              <a:t>.</a:t>
            </a:r>
            <a:endParaRPr lang="en-US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32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52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Examples of EQIP Projects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2209800"/>
            <a:ext cx="5791200" cy="3579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1701800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NRCS Priority Concerns: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Degraded Plant Conditions (Overstocked stands, low natural regeneration)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Inadequate Habitat for Fish &amp; Wildlife (no CWD or snags, limited forage)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030069"/>
            <a:ext cx="35020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40 acres near Olympia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2009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30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81000"/>
            <a:ext cx="6553200" cy="1754326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Pre-commercial thin 16.5 acres = $1,650 ($100/acre)</a:t>
            </a:r>
          </a:p>
          <a:p>
            <a:r>
              <a:rPr lang="en-US" b="1" dirty="0" smtClean="0"/>
              <a:t>Site Prep for planting 17.6 acres = $3,960 ($225/acre)</a:t>
            </a:r>
          </a:p>
          <a:p>
            <a:r>
              <a:rPr lang="en-US" b="1" dirty="0" smtClean="0"/>
              <a:t>Tree/Shrub planting (400 </a:t>
            </a:r>
            <a:r>
              <a:rPr lang="en-US" b="1" dirty="0" err="1" smtClean="0"/>
              <a:t>hdwds</a:t>
            </a:r>
            <a:r>
              <a:rPr lang="en-US" b="1" dirty="0" smtClean="0"/>
              <a:t> @ $2.07) = $831</a:t>
            </a:r>
          </a:p>
          <a:p>
            <a:r>
              <a:rPr lang="en-US" b="1" dirty="0" smtClean="0"/>
              <a:t>Tree/Shrub planting (1,675 conifers @ $0.90) = $1,507</a:t>
            </a:r>
          </a:p>
          <a:p>
            <a:r>
              <a:rPr lang="en-US" b="1" dirty="0" smtClean="0"/>
              <a:t>Tree protectors (1,675 @ $1.48) = $2,479 </a:t>
            </a:r>
          </a:p>
          <a:p>
            <a:r>
              <a:rPr lang="en-US" b="1" dirty="0" smtClean="0"/>
              <a:t>Post planting veg. control = $880 ($50/acre)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1311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81000"/>
            <a:ext cx="6553200" cy="369332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123 habitat piles and downed logs = $11,070 ($90/structure)</a:t>
            </a:r>
          </a:p>
        </p:txBody>
      </p:sp>
    </p:spTree>
    <p:extLst>
      <p:ext uri="{BB962C8B-B14F-4D97-AF65-F5344CB8AC3E}">
        <p14:creationId xmlns:p14="http://schemas.microsoft.com/office/powerpoint/2010/main" val="2912941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7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0250" y="381000"/>
            <a:ext cx="5143500" cy="369332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44 bird boxes = $1,980 ($45/box)</a:t>
            </a:r>
          </a:p>
        </p:txBody>
      </p:sp>
    </p:spTree>
    <p:extLst>
      <p:ext uri="{BB962C8B-B14F-4D97-AF65-F5344CB8AC3E}">
        <p14:creationId xmlns:p14="http://schemas.microsoft.com/office/powerpoint/2010/main" val="2820126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3" y="1905000"/>
            <a:ext cx="4849301" cy="47798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1701800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NRCS Priority Concerns: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Degraded Plant Conditions (Overstocked stands, low natural regeneration)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Inadequate Habitat for Fish &amp; Wildlife (no CWD or snags, limited forage)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030069"/>
            <a:ext cx="36510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</a:t>
            </a:r>
            <a:r>
              <a:rPr lang="en-US" sz="2800" b="1" dirty="0" smtClean="0">
                <a:solidFill>
                  <a:schemeClr val="bg1"/>
                </a:solidFill>
              </a:rPr>
              <a:t>0 acres near McKenna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2011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4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65400" y="4252027"/>
            <a:ext cx="6553200" cy="1754326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Site Prep for planting 11.7 acres = $4,212 ($360/acre)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Mechanical slash + hand spot treatment</a:t>
            </a:r>
          </a:p>
          <a:p>
            <a:r>
              <a:rPr lang="en-US" b="1" dirty="0" smtClean="0"/>
              <a:t>Tree/Shrub planting (880 </a:t>
            </a:r>
            <a:r>
              <a:rPr lang="en-US" b="1" dirty="0" err="1" smtClean="0"/>
              <a:t>hdwds</a:t>
            </a:r>
            <a:r>
              <a:rPr lang="en-US" b="1" dirty="0" smtClean="0"/>
              <a:t> @ $2.07) = $1,821</a:t>
            </a:r>
          </a:p>
          <a:p>
            <a:r>
              <a:rPr lang="en-US" b="1" dirty="0" smtClean="0"/>
              <a:t>Tree/Shrub planting (1,755 conifers @ $0.90) = $1,580</a:t>
            </a:r>
          </a:p>
          <a:p>
            <a:r>
              <a:rPr lang="en-US" b="1" dirty="0" smtClean="0"/>
              <a:t>Tree protectors (2,635 @ $1.48) = $3,026 </a:t>
            </a:r>
          </a:p>
          <a:p>
            <a:r>
              <a:rPr lang="en-US" b="1" dirty="0" smtClean="0"/>
              <a:t>Post planting veg. control = $1,187 ($100/acre)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030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1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0250" y="381000"/>
            <a:ext cx="5143500" cy="369332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 bird boxes = $900 ($45/box)</a:t>
            </a:r>
          </a:p>
        </p:txBody>
      </p:sp>
    </p:spTree>
    <p:extLst>
      <p:ext uri="{BB962C8B-B14F-4D97-AF65-F5344CB8AC3E}">
        <p14:creationId xmlns:p14="http://schemas.microsoft.com/office/powerpoint/2010/main" val="2686252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9" t="16667" r="8301" b="13333"/>
          <a:stretch/>
        </p:blipFill>
        <p:spPr>
          <a:xfrm>
            <a:off x="38100" y="1295400"/>
            <a:ext cx="47244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768" y="341293"/>
            <a:ext cx="3505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69 acres near Chehalis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2012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0" y="1701800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NRCS Priority Concerns: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Degraded Plant Conditions (Overstocked stands, storm damage)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Inadequate Habitat for Fish &amp; Wildlife (no CWD or snags, limited forage)</a:t>
            </a:r>
          </a:p>
        </p:txBody>
      </p:sp>
    </p:spTree>
    <p:extLst>
      <p:ext uri="{BB962C8B-B14F-4D97-AF65-F5344CB8AC3E}">
        <p14:creationId xmlns:p14="http://schemas.microsoft.com/office/powerpoint/2010/main" val="557542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8200"/>
            <a:ext cx="9144000" cy="5154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863600"/>
            <a:ext cx="5715000" cy="923330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5.8 acres of Forest Slash Treatment = $1,305 ($225/acre)</a:t>
            </a:r>
          </a:p>
          <a:p>
            <a:pPr algn="ctr"/>
            <a:r>
              <a:rPr lang="en-US" b="1" dirty="0" smtClean="0"/>
              <a:t>5.8 acres of Mechanical/Hand Slash = $1,253 ($216/acre)</a:t>
            </a:r>
          </a:p>
          <a:p>
            <a:pPr algn="ctr"/>
            <a:r>
              <a:rPr lang="en-US" b="1" dirty="0" smtClean="0"/>
              <a:t>5.8 acre of hand spot treatment = $470 ($81/acre)</a:t>
            </a:r>
          </a:p>
        </p:txBody>
      </p:sp>
    </p:spTree>
    <p:extLst>
      <p:ext uri="{BB962C8B-B14F-4D97-AF65-F5344CB8AC3E}">
        <p14:creationId xmlns:p14="http://schemas.microsoft.com/office/powerpoint/2010/main" val="1440939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38200"/>
            <a:ext cx="9144000" cy="5154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5346575"/>
            <a:ext cx="6553200" cy="646331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Tree/Shrub planting (1,160 conifers @ $0.90) = $1,044</a:t>
            </a:r>
          </a:p>
          <a:p>
            <a:r>
              <a:rPr lang="en-US" b="1" dirty="0" smtClean="0"/>
              <a:t>Tree protectors (1,160 @ $1.48) = $1,728 </a:t>
            </a:r>
          </a:p>
        </p:txBody>
      </p:sp>
    </p:spTree>
    <p:extLst>
      <p:ext uri="{BB962C8B-B14F-4D97-AF65-F5344CB8AC3E}">
        <p14:creationId xmlns:p14="http://schemas.microsoft.com/office/powerpoint/2010/main" val="4242520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863600"/>
            <a:ext cx="5715000" cy="646331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5.8 acres of Tree Planting 1,160 conifers @ $0.90 = $1,044</a:t>
            </a:r>
          </a:p>
          <a:p>
            <a:pPr algn="ctr"/>
            <a:r>
              <a:rPr lang="en-US" b="1" dirty="0" smtClean="0"/>
              <a:t>5.8 acres of Post Plant Competing Veg Control =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1647"/>
            <a:ext cx="9144000" cy="51547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5637021"/>
            <a:ext cx="6553200" cy="369332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Pre-commercial thin (light) 3.7 acres = $597 ($160/acre)</a:t>
            </a:r>
          </a:p>
        </p:txBody>
      </p:sp>
    </p:spTree>
    <p:extLst>
      <p:ext uri="{BB962C8B-B14F-4D97-AF65-F5344CB8AC3E}">
        <p14:creationId xmlns:p14="http://schemas.microsoft.com/office/powerpoint/2010/main" val="299265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6303</TotalTime>
  <Words>889</Words>
  <Application>Microsoft Office PowerPoint</Application>
  <PresentationFormat>On-screen Show (4:3)</PresentationFormat>
  <Paragraphs>226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Kirk</dc:creator>
  <cp:lastModifiedBy>Lindsay</cp:lastModifiedBy>
  <cp:revision>21</cp:revision>
  <dcterms:created xsi:type="dcterms:W3CDTF">2014-03-21T16:51:51Z</dcterms:created>
  <dcterms:modified xsi:type="dcterms:W3CDTF">2015-03-23T21:17:44Z</dcterms:modified>
</cp:coreProperties>
</file>