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7" r:id="rId2"/>
    <p:sldId id="256" r:id="rId3"/>
    <p:sldId id="273" r:id="rId4"/>
    <p:sldId id="258" r:id="rId5"/>
    <p:sldId id="264" r:id="rId6"/>
    <p:sldId id="260" r:id="rId7"/>
    <p:sldId id="259" r:id="rId8"/>
    <p:sldId id="285" r:id="rId9"/>
    <p:sldId id="261" r:id="rId10"/>
    <p:sldId id="265" r:id="rId11"/>
    <p:sldId id="262" r:id="rId12"/>
    <p:sldId id="263" r:id="rId13"/>
    <p:sldId id="266" r:id="rId14"/>
    <p:sldId id="267" r:id="rId15"/>
    <p:sldId id="268" r:id="rId16"/>
    <p:sldId id="269" r:id="rId17"/>
    <p:sldId id="278" r:id="rId18"/>
    <p:sldId id="270" r:id="rId19"/>
    <p:sldId id="271" r:id="rId20"/>
    <p:sldId id="272" r:id="rId21"/>
    <p:sldId id="283" r:id="rId22"/>
    <p:sldId id="280" r:id="rId23"/>
    <p:sldId id="284" r:id="rId24"/>
    <p:sldId id="282" r:id="rId25"/>
    <p:sldId id="281" r:id="rId26"/>
    <p:sldId id="274"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50"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0965A7-4B36-4617-AFE2-B31B6DFAFC9E}" type="datetimeFigureOut">
              <a:rPr lang="en-US" smtClean="0"/>
              <a:t>3/23/2015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35289E-0F7C-448A-AFA7-24CE971646BF}" type="slidenum">
              <a:rPr lang="en-US" smtClean="0"/>
              <a:t>‹#›</a:t>
            </a:fld>
            <a:endParaRPr lang="en-US" dirty="0"/>
          </a:p>
        </p:txBody>
      </p:sp>
    </p:spTree>
    <p:extLst>
      <p:ext uri="{BB962C8B-B14F-4D97-AF65-F5344CB8AC3E}">
        <p14:creationId xmlns:p14="http://schemas.microsoft.com/office/powerpoint/2010/main" val="3240616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5289E-0F7C-448A-AFA7-24CE971646BF}" type="slidenum">
              <a:rPr lang="en-US" smtClean="0"/>
              <a:t>1</a:t>
            </a:fld>
            <a:endParaRPr lang="en-US" dirty="0"/>
          </a:p>
        </p:txBody>
      </p:sp>
    </p:spTree>
    <p:extLst>
      <p:ext uri="{BB962C8B-B14F-4D97-AF65-F5344CB8AC3E}">
        <p14:creationId xmlns:p14="http://schemas.microsoft.com/office/powerpoint/2010/main" val="53063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5289E-0F7C-448A-AFA7-24CE971646BF}" type="slidenum">
              <a:rPr lang="en-US" smtClean="0"/>
              <a:t>5</a:t>
            </a:fld>
            <a:endParaRPr lang="en-US" dirty="0"/>
          </a:p>
        </p:txBody>
      </p:sp>
    </p:spTree>
    <p:extLst>
      <p:ext uri="{BB962C8B-B14F-4D97-AF65-F5344CB8AC3E}">
        <p14:creationId xmlns:p14="http://schemas.microsoft.com/office/powerpoint/2010/main" val="4181463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fld id="{4F928256-15D4-472A-B7D1-877C72405A47}" type="datetimeFigureOut">
              <a:rPr lang="en-US" smtClean="0"/>
              <a:t>3/23/2015</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13E2DF84-E92C-4023-867D-6912397373D0}"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4F928256-15D4-472A-B7D1-877C72405A47}" type="datetimeFigureOut">
              <a:rPr lang="en-US" smtClean="0"/>
              <a:t>3/23/2015</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13E2DF84-E92C-4023-867D-6912397373D0}"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F928256-15D4-472A-B7D1-877C72405A47}" type="datetimeFigureOut">
              <a:rPr lang="en-US" smtClean="0"/>
              <a:t>3/23/2015</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13E2DF84-E92C-4023-867D-6912397373D0}"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5908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5908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4F928256-15D4-472A-B7D1-877C72405A47}" type="datetimeFigureOut">
              <a:rPr lang="en-US" smtClean="0"/>
              <a:t>3/23/2015</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13E2DF84-E92C-4023-867D-6912397373D0}"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4F928256-15D4-472A-B7D1-877C72405A47}" type="datetimeFigureOut">
              <a:rPr lang="en-US" smtClean="0"/>
              <a:t>3/23/2015</a:t>
            </a:fld>
            <a:endParaRPr lang="en-US" dirty="0"/>
          </a:p>
        </p:txBody>
      </p:sp>
      <p:sp>
        <p:nvSpPr>
          <p:cNvPr id="8" name="Rectangle 5"/>
          <p:cNvSpPr>
            <a:spLocks noGrp="1" noChangeArrowheads="1"/>
          </p:cNvSpPr>
          <p:nvPr>
            <p:ph type="ftr" sz="quarter" idx="11"/>
          </p:nvPr>
        </p:nvSpPr>
        <p:spPr>
          <a:ln/>
        </p:spPr>
        <p:txBody>
          <a:bodyPr/>
          <a:lstStyle>
            <a:lvl1pPr>
              <a:defRPr/>
            </a:lvl1pPr>
          </a:lstStyle>
          <a:p>
            <a:endParaRPr lang="en-US" dirty="0"/>
          </a:p>
        </p:txBody>
      </p:sp>
      <p:sp>
        <p:nvSpPr>
          <p:cNvPr id="9" name="Rectangle 6"/>
          <p:cNvSpPr>
            <a:spLocks noGrp="1" noChangeArrowheads="1"/>
          </p:cNvSpPr>
          <p:nvPr>
            <p:ph type="sldNum" sz="quarter" idx="12"/>
          </p:nvPr>
        </p:nvSpPr>
        <p:spPr>
          <a:ln/>
        </p:spPr>
        <p:txBody>
          <a:bodyPr/>
          <a:lstStyle>
            <a:lvl1pPr>
              <a:defRPr/>
            </a:lvl1pPr>
          </a:lstStyle>
          <a:p>
            <a:fld id="{13E2DF84-E92C-4023-867D-6912397373D0}"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4F928256-15D4-472A-B7D1-877C72405A47}" type="datetimeFigureOut">
              <a:rPr lang="en-US" smtClean="0"/>
              <a:t>3/23/2015</a:t>
            </a:fld>
            <a:endParaRPr lang="en-US" dirty="0"/>
          </a:p>
        </p:txBody>
      </p:sp>
      <p:sp>
        <p:nvSpPr>
          <p:cNvPr id="4" name="Rectangle 5"/>
          <p:cNvSpPr>
            <a:spLocks noGrp="1" noChangeArrowheads="1"/>
          </p:cNvSpPr>
          <p:nvPr>
            <p:ph type="ftr" sz="quarter" idx="11"/>
          </p:nvPr>
        </p:nvSpPr>
        <p:spPr>
          <a:ln/>
        </p:spPr>
        <p:txBody>
          <a:bodyPr/>
          <a:lstStyle>
            <a:lvl1pPr>
              <a:defRPr/>
            </a:lvl1pPr>
          </a:lstStyle>
          <a:p>
            <a:endParaRPr lang="en-US" dirty="0"/>
          </a:p>
        </p:txBody>
      </p:sp>
      <p:sp>
        <p:nvSpPr>
          <p:cNvPr id="5" name="Rectangle 6"/>
          <p:cNvSpPr>
            <a:spLocks noGrp="1" noChangeArrowheads="1"/>
          </p:cNvSpPr>
          <p:nvPr>
            <p:ph type="sldNum" sz="quarter" idx="12"/>
          </p:nvPr>
        </p:nvSpPr>
        <p:spPr>
          <a:ln/>
        </p:spPr>
        <p:txBody>
          <a:bodyPr/>
          <a:lstStyle>
            <a:lvl1pPr>
              <a:defRPr/>
            </a:lvl1pPr>
          </a:lstStyle>
          <a:p>
            <a:fld id="{13E2DF84-E92C-4023-867D-6912397373D0}"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F928256-15D4-472A-B7D1-877C72405A47}" type="datetimeFigureOut">
              <a:rPr lang="en-US" smtClean="0"/>
              <a:t>3/23/2015</a:t>
            </a:fld>
            <a:endParaRPr lang="en-US" dirty="0"/>
          </a:p>
        </p:txBody>
      </p:sp>
      <p:sp>
        <p:nvSpPr>
          <p:cNvPr id="3" name="Rectangle 5"/>
          <p:cNvSpPr>
            <a:spLocks noGrp="1" noChangeArrowheads="1"/>
          </p:cNvSpPr>
          <p:nvPr>
            <p:ph type="ftr" sz="quarter" idx="11"/>
          </p:nvPr>
        </p:nvSpPr>
        <p:spPr>
          <a:ln/>
        </p:spPr>
        <p:txBody>
          <a:bodyPr/>
          <a:lstStyle>
            <a:lvl1pPr>
              <a:defRPr/>
            </a:lvl1pPr>
          </a:lstStyle>
          <a:p>
            <a:endParaRPr lang="en-US" dirty="0"/>
          </a:p>
        </p:txBody>
      </p:sp>
      <p:sp>
        <p:nvSpPr>
          <p:cNvPr id="4" name="Rectangle 6"/>
          <p:cNvSpPr>
            <a:spLocks noGrp="1" noChangeArrowheads="1"/>
          </p:cNvSpPr>
          <p:nvPr>
            <p:ph type="sldNum" sz="quarter" idx="12"/>
          </p:nvPr>
        </p:nvSpPr>
        <p:spPr>
          <a:ln/>
        </p:spPr>
        <p:txBody>
          <a:bodyPr/>
          <a:lstStyle>
            <a:lvl1pPr>
              <a:defRPr/>
            </a:lvl1pPr>
          </a:lstStyle>
          <a:p>
            <a:fld id="{13E2DF84-E92C-4023-867D-6912397373D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F928256-15D4-472A-B7D1-877C72405A47}" type="datetimeFigureOut">
              <a:rPr lang="en-US" smtClean="0"/>
              <a:t>3/23/2015</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13E2DF84-E92C-4023-867D-6912397373D0}"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F928256-15D4-472A-B7D1-877C72405A47}" type="datetimeFigureOut">
              <a:rPr lang="en-US" smtClean="0"/>
              <a:t>3/23/2015</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13E2DF84-E92C-4023-867D-6912397373D0}"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4F928256-15D4-472A-B7D1-877C72405A47}" type="datetimeFigureOut">
              <a:rPr lang="en-US" smtClean="0"/>
              <a:t>3/23/2015</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13E2DF84-E92C-4023-867D-6912397373D0}"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066800"/>
            <a:ext cx="1943100" cy="5029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066800"/>
            <a:ext cx="56769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4F928256-15D4-472A-B7D1-877C72405A47}" type="datetimeFigureOut">
              <a:rPr lang="en-US" smtClean="0"/>
              <a:t>3/23/2015</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13E2DF84-E92C-4023-867D-6912397373D0}"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0668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2590800"/>
            <a:ext cx="7772400" cy="3505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5981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4F928256-15D4-472A-B7D1-877C72405A47}" type="datetimeFigureOut">
              <a:rPr lang="en-US" smtClean="0"/>
              <a:t>3/23/2015</a:t>
            </a:fld>
            <a:endParaRPr lang="en-US" dirty="0"/>
          </a:p>
        </p:txBody>
      </p:sp>
      <p:sp>
        <p:nvSpPr>
          <p:cNvPr id="75981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dirty="0"/>
          </a:p>
        </p:txBody>
      </p:sp>
      <p:sp>
        <p:nvSpPr>
          <p:cNvPr id="75981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3E2DF84-E92C-4023-867D-6912397373D0}"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lnSpc>
          <a:spcPct val="80000"/>
        </a:lnSpc>
        <a:spcBef>
          <a:spcPct val="0"/>
        </a:spcBef>
        <a:spcAft>
          <a:spcPct val="0"/>
        </a:spcAft>
        <a:defRPr sz="4000">
          <a:solidFill>
            <a:schemeClr val="bg1"/>
          </a:solidFill>
          <a:latin typeface="+mj-lt"/>
          <a:ea typeface="+mj-ea"/>
          <a:cs typeface="+mj-cs"/>
        </a:defRPr>
      </a:lvl1pPr>
      <a:lvl2pPr algn="l" rtl="0" eaLnBrk="1" fontAlgn="base" hangingPunct="1">
        <a:lnSpc>
          <a:spcPct val="80000"/>
        </a:lnSpc>
        <a:spcBef>
          <a:spcPct val="0"/>
        </a:spcBef>
        <a:spcAft>
          <a:spcPct val="0"/>
        </a:spcAft>
        <a:defRPr sz="4000">
          <a:solidFill>
            <a:schemeClr val="bg1"/>
          </a:solidFill>
          <a:latin typeface="75 Helvetica Bold" charset="0"/>
        </a:defRPr>
      </a:lvl2pPr>
      <a:lvl3pPr algn="l" rtl="0" eaLnBrk="1" fontAlgn="base" hangingPunct="1">
        <a:lnSpc>
          <a:spcPct val="80000"/>
        </a:lnSpc>
        <a:spcBef>
          <a:spcPct val="0"/>
        </a:spcBef>
        <a:spcAft>
          <a:spcPct val="0"/>
        </a:spcAft>
        <a:defRPr sz="4000">
          <a:solidFill>
            <a:schemeClr val="bg1"/>
          </a:solidFill>
          <a:latin typeface="75 Helvetica Bold" charset="0"/>
        </a:defRPr>
      </a:lvl3pPr>
      <a:lvl4pPr algn="l" rtl="0" eaLnBrk="1" fontAlgn="base" hangingPunct="1">
        <a:lnSpc>
          <a:spcPct val="80000"/>
        </a:lnSpc>
        <a:spcBef>
          <a:spcPct val="0"/>
        </a:spcBef>
        <a:spcAft>
          <a:spcPct val="0"/>
        </a:spcAft>
        <a:defRPr sz="4000">
          <a:solidFill>
            <a:schemeClr val="bg1"/>
          </a:solidFill>
          <a:latin typeface="75 Helvetica Bold" charset="0"/>
        </a:defRPr>
      </a:lvl4pPr>
      <a:lvl5pPr algn="l" rtl="0" eaLnBrk="1" fontAlgn="base" hangingPunct="1">
        <a:lnSpc>
          <a:spcPct val="80000"/>
        </a:lnSpc>
        <a:spcBef>
          <a:spcPct val="0"/>
        </a:spcBef>
        <a:spcAft>
          <a:spcPct val="0"/>
        </a:spcAft>
        <a:defRPr sz="4000">
          <a:solidFill>
            <a:schemeClr val="bg1"/>
          </a:solidFill>
          <a:latin typeface="75 Helvetica Bold" charset="0"/>
        </a:defRPr>
      </a:lvl5pPr>
      <a:lvl6pPr marL="457200" algn="l" rtl="0" eaLnBrk="1" fontAlgn="base" hangingPunct="1">
        <a:lnSpc>
          <a:spcPct val="80000"/>
        </a:lnSpc>
        <a:spcBef>
          <a:spcPct val="0"/>
        </a:spcBef>
        <a:spcAft>
          <a:spcPct val="0"/>
        </a:spcAft>
        <a:defRPr sz="4000">
          <a:solidFill>
            <a:schemeClr val="bg1"/>
          </a:solidFill>
          <a:latin typeface="75 Helvetica Bold" charset="0"/>
        </a:defRPr>
      </a:lvl6pPr>
      <a:lvl7pPr marL="914400" algn="l" rtl="0" eaLnBrk="1" fontAlgn="base" hangingPunct="1">
        <a:lnSpc>
          <a:spcPct val="80000"/>
        </a:lnSpc>
        <a:spcBef>
          <a:spcPct val="0"/>
        </a:spcBef>
        <a:spcAft>
          <a:spcPct val="0"/>
        </a:spcAft>
        <a:defRPr sz="4000">
          <a:solidFill>
            <a:schemeClr val="bg1"/>
          </a:solidFill>
          <a:latin typeface="75 Helvetica Bold" charset="0"/>
        </a:defRPr>
      </a:lvl7pPr>
      <a:lvl8pPr marL="1371600" algn="l" rtl="0" eaLnBrk="1" fontAlgn="base" hangingPunct="1">
        <a:lnSpc>
          <a:spcPct val="80000"/>
        </a:lnSpc>
        <a:spcBef>
          <a:spcPct val="0"/>
        </a:spcBef>
        <a:spcAft>
          <a:spcPct val="0"/>
        </a:spcAft>
        <a:defRPr sz="4000">
          <a:solidFill>
            <a:schemeClr val="bg1"/>
          </a:solidFill>
          <a:latin typeface="75 Helvetica Bold" charset="0"/>
        </a:defRPr>
      </a:lvl8pPr>
      <a:lvl9pPr marL="1828800" algn="l" rtl="0" eaLnBrk="1" fontAlgn="base" hangingPunct="1">
        <a:lnSpc>
          <a:spcPct val="80000"/>
        </a:lnSpc>
        <a:spcBef>
          <a:spcPct val="0"/>
        </a:spcBef>
        <a:spcAft>
          <a:spcPct val="0"/>
        </a:spcAft>
        <a:defRPr sz="4000">
          <a:solidFill>
            <a:schemeClr val="bg1"/>
          </a:solidFill>
          <a:latin typeface="75 Helvetica Bold"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shua.himsl@wa.usda.gov"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hyperlink" Target="http://www.nrcs.usda.gov/wps/portal/nrcs/site/wa/hom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nrcs.usda.gov/Internet/FSE_DOCUMENTS/nrcs144p2_033900.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offices.sc.egov.usda.gov/locator/app"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SARE TSP Training 2015</a:t>
            </a:r>
            <a:endParaRPr lang="en-US" dirty="0"/>
          </a:p>
        </p:txBody>
      </p:sp>
      <p:sp>
        <p:nvSpPr>
          <p:cNvPr id="3" name="Content Placeholder 2"/>
          <p:cNvSpPr>
            <a:spLocks noGrp="1"/>
          </p:cNvSpPr>
          <p:nvPr>
            <p:ph idx="1"/>
          </p:nvPr>
        </p:nvSpPr>
        <p:spPr/>
        <p:txBody>
          <a:bodyPr/>
          <a:lstStyle/>
          <a:p>
            <a:pPr marL="0" indent="0" algn="ctr">
              <a:buNone/>
            </a:pPr>
            <a:r>
              <a:rPr lang="en-US" sz="3600" b="1" dirty="0" smtClean="0"/>
              <a:t>Joshua Himsl</a:t>
            </a:r>
          </a:p>
          <a:p>
            <a:pPr marL="0" indent="0" algn="ctr">
              <a:buNone/>
            </a:pPr>
            <a:r>
              <a:rPr lang="en-US" sz="2400" dirty="0" smtClean="0"/>
              <a:t>Puget Sound Team Forester</a:t>
            </a:r>
          </a:p>
          <a:p>
            <a:pPr marL="0" indent="0" algn="ctr">
              <a:buNone/>
            </a:pPr>
            <a:endParaRPr lang="en-US" sz="2400" dirty="0" smtClean="0"/>
          </a:p>
          <a:p>
            <a:pPr marL="0" indent="0" algn="ctr">
              <a:buNone/>
            </a:pPr>
            <a:r>
              <a:rPr lang="en-US" sz="2400" dirty="0" smtClean="0"/>
              <a:t>1011 E. Main, Suite 306</a:t>
            </a:r>
          </a:p>
          <a:p>
            <a:pPr marL="0" indent="0" algn="ctr">
              <a:buNone/>
            </a:pPr>
            <a:r>
              <a:rPr lang="en-US" sz="2400" dirty="0" smtClean="0"/>
              <a:t>Puyallup, WA 98372</a:t>
            </a:r>
          </a:p>
          <a:p>
            <a:pPr marL="0" indent="0" algn="ctr">
              <a:buNone/>
            </a:pPr>
            <a:r>
              <a:rPr lang="en-US" sz="2400" dirty="0" smtClean="0">
                <a:hlinkClick r:id="rId3"/>
              </a:rPr>
              <a:t>Joshua.himsl@wa.usda.gov</a:t>
            </a:r>
            <a:endParaRPr lang="en-US" sz="2400" dirty="0" smtClean="0"/>
          </a:p>
          <a:p>
            <a:pPr marL="0" indent="0" algn="ctr">
              <a:buNone/>
            </a:pPr>
            <a:r>
              <a:rPr lang="en-US" sz="2400" dirty="0" smtClean="0"/>
              <a:t>(253) 845-9272 ext.110</a:t>
            </a:r>
          </a:p>
          <a:p>
            <a:pPr marL="0" indent="0">
              <a:buNone/>
            </a:pPr>
            <a:endParaRPr lang="en-US" dirty="0"/>
          </a:p>
        </p:txBody>
      </p:sp>
      <p:sp>
        <p:nvSpPr>
          <p:cNvPr id="4" name="TextBox 3"/>
          <p:cNvSpPr txBox="1"/>
          <p:nvPr/>
        </p:nvSpPr>
        <p:spPr>
          <a:xfrm>
            <a:off x="1524000" y="6248400"/>
            <a:ext cx="6172200" cy="369332"/>
          </a:xfrm>
          <a:prstGeom prst="rect">
            <a:avLst/>
          </a:prstGeom>
          <a:noFill/>
        </p:spPr>
        <p:txBody>
          <a:bodyPr wrap="square" rtlCol="0">
            <a:spAutoFit/>
          </a:bodyPr>
          <a:lstStyle/>
          <a:p>
            <a:pPr algn="ctr"/>
            <a:r>
              <a:rPr lang="en-US" dirty="0" smtClean="0"/>
              <a:t>USDA is an equal opportunity provider and employer</a:t>
            </a:r>
            <a:endParaRPr lang="en-US" dirty="0"/>
          </a:p>
        </p:txBody>
      </p:sp>
    </p:spTree>
    <p:extLst>
      <p:ext uri="{BB962C8B-B14F-4D97-AF65-F5344CB8AC3E}">
        <p14:creationId xmlns:p14="http://schemas.microsoft.com/office/powerpoint/2010/main" val="2603096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0999" y="4191000"/>
            <a:ext cx="8381999" cy="1317625"/>
          </a:xfrm>
        </p:spPr>
        <p:txBody>
          <a:bodyPr/>
          <a:lstStyle/>
          <a:p>
            <a:r>
              <a:rPr lang="en-US" sz="3200" b="1" dirty="0" smtClean="0"/>
              <a:t>Natural Resources Conservation Service</a:t>
            </a:r>
            <a:endParaRPr lang="en-US" sz="3200" b="1" dirty="0"/>
          </a:p>
        </p:txBody>
      </p:sp>
      <p:sp>
        <p:nvSpPr>
          <p:cNvPr id="3" name="Subtitle 2"/>
          <p:cNvSpPr>
            <a:spLocks noGrp="1"/>
          </p:cNvSpPr>
          <p:nvPr>
            <p:ph type="subTitle" idx="1"/>
          </p:nvPr>
        </p:nvSpPr>
        <p:spPr>
          <a:xfrm>
            <a:off x="990600" y="2362200"/>
            <a:ext cx="6934200" cy="1600200"/>
          </a:xfrm>
        </p:spPr>
        <p:txBody>
          <a:bodyPr/>
          <a:lstStyle/>
          <a:p>
            <a:r>
              <a:rPr lang="en-US" sz="4400" b="1" dirty="0" smtClean="0"/>
              <a:t>U. S. Dept. of Agriculture</a:t>
            </a:r>
            <a:endParaRPr lang="en-US" sz="44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7093" y="1219200"/>
            <a:ext cx="1362075" cy="94297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3505200"/>
            <a:ext cx="2100263" cy="643876"/>
          </a:xfrm>
          <a:prstGeom prst="rect">
            <a:avLst/>
          </a:prstGeom>
        </p:spPr>
      </p:pic>
      <p:sp>
        <p:nvSpPr>
          <p:cNvPr id="6" name="Rectangle 5"/>
          <p:cNvSpPr/>
          <p:nvPr/>
        </p:nvSpPr>
        <p:spPr>
          <a:xfrm>
            <a:off x="1295400" y="5703332"/>
            <a:ext cx="6781799" cy="707886"/>
          </a:xfrm>
          <a:prstGeom prst="rect">
            <a:avLst/>
          </a:prstGeom>
        </p:spPr>
        <p:txBody>
          <a:bodyPr wrap="square">
            <a:spAutoFit/>
          </a:bodyPr>
          <a:lstStyle/>
          <a:p>
            <a:r>
              <a:rPr lang="en-US" sz="2000" dirty="0" smtClean="0">
                <a:hlinkClick r:id="rId4"/>
              </a:rPr>
              <a:t>http://www.nrcs.usda.gov/wps/portal/nrcs/site/wa/home/</a:t>
            </a:r>
            <a:endParaRPr lang="en-US" sz="2000" dirty="0" smtClean="0"/>
          </a:p>
          <a:p>
            <a:endParaRPr lang="en-US" sz="2000" dirty="0"/>
          </a:p>
        </p:txBody>
      </p:sp>
    </p:spTree>
    <p:extLst>
      <p:ext uri="{BB962C8B-B14F-4D97-AF65-F5344CB8AC3E}">
        <p14:creationId xmlns:p14="http://schemas.microsoft.com/office/powerpoint/2010/main" val="3788908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 Discrimination Statement</a:t>
            </a:r>
            <a:endParaRPr lang="en-US" dirty="0"/>
          </a:p>
        </p:txBody>
      </p:sp>
      <p:sp>
        <p:nvSpPr>
          <p:cNvPr id="3" name="Content Placeholder 2"/>
          <p:cNvSpPr>
            <a:spLocks noGrp="1"/>
          </p:cNvSpPr>
          <p:nvPr>
            <p:ph idx="1"/>
          </p:nvPr>
        </p:nvSpPr>
        <p:spPr/>
        <p:txBody>
          <a:bodyPr/>
          <a:lstStyle/>
          <a:p>
            <a:r>
              <a:rPr lang="en-US" sz="2400" dirty="0"/>
              <a:t>USDA prohibits discrimination in all its programs and activities on the basis of race, color, national origin, age, disability, and where applicable, sex (including gender identity and expression), marital status, familial status, parental status, religion, sexual orientation, political beliefs, genetic information, reprisal, or because all or part of an individual’s income is derived from any public assistance program. (Not all prohibited bases apply to all programs.)</a:t>
            </a:r>
          </a:p>
        </p:txBody>
      </p:sp>
    </p:spTree>
    <p:extLst>
      <p:ext uri="{BB962C8B-B14F-4D97-AF65-F5344CB8AC3E}">
        <p14:creationId xmlns:p14="http://schemas.microsoft.com/office/powerpoint/2010/main" val="29154946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066800"/>
            <a:ext cx="7772400" cy="1143000"/>
          </a:xfrm>
        </p:spPr>
        <p:txBody>
          <a:bodyPr/>
          <a:lstStyle/>
          <a:p>
            <a:r>
              <a:rPr lang="en-US" dirty="0" smtClean="0"/>
              <a:t>Soil Conservation Service</a:t>
            </a:r>
            <a:endParaRPr lang="en-US" dirty="0"/>
          </a:p>
        </p:txBody>
      </p:sp>
      <p:sp>
        <p:nvSpPr>
          <p:cNvPr id="3" name="Content Placeholder 2"/>
          <p:cNvSpPr>
            <a:spLocks noGrp="1"/>
          </p:cNvSpPr>
          <p:nvPr>
            <p:ph idx="1"/>
          </p:nvPr>
        </p:nvSpPr>
        <p:spPr/>
        <p:txBody>
          <a:bodyPr/>
          <a:lstStyle/>
          <a:p>
            <a:r>
              <a:rPr lang="en-US" dirty="0" smtClean="0"/>
              <a:t>Established in 1935</a:t>
            </a:r>
          </a:p>
          <a:p>
            <a:r>
              <a:rPr lang="en-US" dirty="0" smtClean="0"/>
              <a:t>Provide Soil &amp; Water Conservation</a:t>
            </a:r>
          </a:p>
          <a:p>
            <a:r>
              <a:rPr lang="en-US" dirty="0" smtClean="0"/>
              <a:t>Dust Bowl Era</a:t>
            </a:r>
          </a:p>
          <a:p>
            <a:r>
              <a:rPr lang="en-US" dirty="0" smtClean="0"/>
              <a:t>Changed name to NRCS in 1994</a:t>
            </a:r>
          </a:p>
          <a:p>
            <a:r>
              <a:rPr lang="en-US" dirty="0" smtClean="0"/>
              <a:t>Better describes the resources we work with</a:t>
            </a:r>
            <a:endParaRPr lang="en-US" dirty="0"/>
          </a:p>
        </p:txBody>
      </p:sp>
    </p:spTree>
    <p:extLst>
      <p:ext uri="{BB962C8B-B14F-4D97-AF65-F5344CB8AC3E}">
        <p14:creationId xmlns:p14="http://schemas.microsoft.com/office/powerpoint/2010/main" val="42919775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NRCS Mission</a:t>
            </a:r>
            <a:endParaRPr lang="en-US" dirty="0"/>
          </a:p>
        </p:txBody>
      </p:sp>
      <p:sp>
        <p:nvSpPr>
          <p:cNvPr id="3" name="Content Placeholder 2"/>
          <p:cNvSpPr>
            <a:spLocks noGrp="1"/>
          </p:cNvSpPr>
          <p:nvPr>
            <p:ph idx="1"/>
          </p:nvPr>
        </p:nvSpPr>
        <p:spPr>
          <a:xfrm>
            <a:off x="685800" y="2286000"/>
            <a:ext cx="7772400" cy="4038600"/>
          </a:xfrm>
        </p:spPr>
        <p:txBody>
          <a:bodyPr/>
          <a:lstStyle/>
          <a:p>
            <a:r>
              <a:rPr lang="en-US" dirty="0" smtClean="0"/>
              <a:t>Helping People Help the Land</a:t>
            </a:r>
          </a:p>
          <a:p>
            <a:pPr marL="0" indent="0">
              <a:buNone/>
            </a:pPr>
            <a:endParaRPr lang="en-US" sz="2800" i="1" dirty="0" smtClean="0"/>
          </a:p>
          <a:p>
            <a:pPr marL="0" indent="0">
              <a:buNone/>
            </a:pPr>
            <a:r>
              <a:rPr lang="en-US" sz="2800" i="1" dirty="0" smtClean="0"/>
              <a:t>“…provides </a:t>
            </a:r>
            <a:r>
              <a:rPr lang="en-US" sz="2800" i="1" dirty="0"/>
              <a:t>products and services that enable people to be good stewards of the Nation’s soil, water, and related natural resources on non-Federal lands. With our help, people are better able to conserve, maintain, or improve their natural resources</a:t>
            </a:r>
            <a:r>
              <a:rPr lang="en-US" sz="2800" i="1" dirty="0" smtClean="0"/>
              <a:t>.” </a:t>
            </a:r>
            <a:endParaRPr lang="en-US" sz="2800" i="1" dirty="0"/>
          </a:p>
        </p:txBody>
      </p:sp>
    </p:spTree>
    <p:extLst>
      <p:ext uri="{BB962C8B-B14F-4D97-AF65-F5344CB8AC3E}">
        <p14:creationId xmlns:p14="http://schemas.microsoft.com/office/powerpoint/2010/main" val="13284801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90600"/>
            <a:ext cx="7772400" cy="1143000"/>
          </a:xfrm>
        </p:spPr>
        <p:txBody>
          <a:bodyPr/>
          <a:lstStyle/>
          <a:p>
            <a:pPr algn="ctr"/>
            <a:r>
              <a:rPr lang="en-US" dirty="0" smtClean="0"/>
              <a:t>Purpose</a:t>
            </a:r>
            <a:endParaRPr lang="en-US" dirty="0"/>
          </a:p>
        </p:txBody>
      </p:sp>
      <p:sp>
        <p:nvSpPr>
          <p:cNvPr id="3" name="Content Placeholder 2"/>
          <p:cNvSpPr>
            <a:spLocks noGrp="1"/>
          </p:cNvSpPr>
          <p:nvPr>
            <p:ph idx="1"/>
          </p:nvPr>
        </p:nvSpPr>
        <p:spPr>
          <a:xfrm>
            <a:off x="381000" y="2057400"/>
            <a:ext cx="8077200" cy="4191000"/>
          </a:xfrm>
        </p:spPr>
        <p:txBody>
          <a:bodyPr/>
          <a:lstStyle/>
          <a:p>
            <a:r>
              <a:rPr lang="en-US" dirty="0" smtClean="0"/>
              <a:t>Provide Technical &amp; Financial Assistance </a:t>
            </a:r>
          </a:p>
          <a:p>
            <a:endParaRPr lang="en-US" dirty="0" smtClean="0"/>
          </a:p>
          <a:p>
            <a:r>
              <a:rPr lang="en-US" dirty="0" smtClean="0"/>
              <a:t>TA – Foresters, Soil Scientist, Conservations, Agronomist</a:t>
            </a:r>
            <a:endParaRPr lang="en-US" dirty="0"/>
          </a:p>
          <a:p>
            <a:pPr marL="0" indent="0">
              <a:spcBef>
                <a:spcPts val="0"/>
              </a:spcBef>
              <a:buNone/>
            </a:pPr>
            <a:endParaRPr lang="en-US" sz="1050" dirty="0" smtClean="0"/>
          </a:p>
          <a:p>
            <a:r>
              <a:rPr lang="en-US" dirty="0" smtClean="0"/>
              <a:t>FA – Cost-share incentive programs</a:t>
            </a:r>
          </a:p>
          <a:p>
            <a:pPr lvl="2"/>
            <a:r>
              <a:rPr lang="en-US" dirty="0" smtClean="0"/>
              <a:t>EQIP, CSP</a:t>
            </a:r>
          </a:p>
          <a:p>
            <a:pPr lvl="2"/>
            <a:r>
              <a:rPr lang="en-US" dirty="0" smtClean="0"/>
              <a:t>Easement programs</a:t>
            </a:r>
          </a:p>
          <a:p>
            <a:pPr lvl="2"/>
            <a:r>
              <a:rPr lang="en-US" dirty="0" smtClean="0"/>
              <a:t>Initiatives – RCPP</a:t>
            </a:r>
            <a:endParaRPr lang="en-US" dirty="0"/>
          </a:p>
        </p:txBody>
      </p:sp>
    </p:spTree>
    <p:extLst>
      <p:ext uri="{BB962C8B-B14F-4D97-AF65-F5344CB8AC3E}">
        <p14:creationId xmlns:p14="http://schemas.microsoft.com/office/powerpoint/2010/main" val="17084908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295400"/>
            <a:ext cx="9296400" cy="1981200"/>
          </a:xfrm>
        </p:spPr>
        <p:txBody>
          <a:bodyPr/>
          <a:lstStyle/>
          <a:p>
            <a:pPr marL="342900" lvl="0" indent="-342900" algn="ctr">
              <a:lnSpc>
                <a:spcPct val="150000"/>
              </a:lnSpc>
              <a:spcBef>
                <a:spcPct val="20000"/>
              </a:spcBef>
            </a:pPr>
            <a:r>
              <a:rPr lang="en-US" dirty="0" smtClean="0"/>
              <a:t>EQIP</a:t>
            </a:r>
            <a:br>
              <a:rPr lang="en-US" dirty="0" smtClean="0"/>
            </a:br>
            <a:r>
              <a:rPr lang="en-US" sz="3200" b="1" dirty="0" smtClean="0">
                <a:solidFill>
                  <a:srgbClr val="FFFFFF"/>
                </a:solidFill>
              </a:rPr>
              <a:t>Environmental </a:t>
            </a:r>
            <a:r>
              <a:rPr lang="en-US" sz="3200" b="1" dirty="0">
                <a:solidFill>
                  <a:srgbClr val="FFFFFF"/>
                </a:solidFill>
              </a:rPr>
              <a:t>Quality Incentive Program</a:t>
            </a:r>
            <a:r>
              <a:rPr lang="en-US" sz="3200" dirty="0">
                <a:solidFill>
                  <a:srgbClr val="FFFFFF"/>
                </a:solidFill>
              </a:rPr>
              <a:t/>
            </a:r>
            <a:br>
              <a:rPr lang="en-US" sz="3200" dirty="0">
                <a:solidFill>
                  <a:srgbClr val="FFFFFF"/>
                </a:solidFill>
              </a:rPr>
            </a:br>
            <a:endParaRPr lang="en-US" dirty="0"/>
          </a:p>
        </p:txBody>
      </p:sp>
      <p:sp>
        <p:nvSpPr>
          <p:cNvPr id="3" name="Content Placeholder 2"/>
          <p:cNvSpPr>
            <a:spLocks noGrp="1"/>
          </p:cNvSpPr>
          <p:nvPr>
            <p:ph idx="1"/>
          </p:nvPr>
        </p:nvSpPr>
        <p:spPr>
          <a:xfrm>
            <a:off x="685800" y="2819400"/>
            <a:ext cx="7772400" cy="3505200"/>
          </a:xfrm>
        </p:spPr>
        <p:txBody>
          <a:bodyPr/>
          <a:lstStyle/>
          <a:p>
            <a:r>
              <a:rPr lang="en-US" dirty="0" smtClean="0"/>
              <a:t>Incentive payment to improve resources</a:t>
            </a:r>
          </a:p>
          <a:p>
            <a:r>
              <a:rPr lang="en-US" dirty="0" smtClean="0"/>
              <a:t>Targets non-industrial private forest landowners</a:t>
            </a:r>
          </a:p>
          <a:p>
            <a:r>
              <a:rPr lang="en-US" dirty="0" smtClean="0"/>
              <a:t>Treats </a:t>
            </a:r>
            <a:r>
              <a:rPr lang="en-US" dirty="0"/>
              <a:t>R</a:t>
            </a:r>
            <a:r>
              <a:rPr lang="en-US" dirty="0" smtClean="0"/>
              <a:t>esource </a:t>
            </a:r>
            <a:r>
              <a:rPr lang="en-US" dirty="0"/>
              <a:t>C</a:t>
            </a:r>
            <a:r>
              <a:rPr lang="en-US" dirty="0" smtClean="0"/>
              <a:t>oncerns</a:t>
            </a:r>
          </a:p>
          <a:p>
            <a:r>
              <a:rPr lang="en-US" dirty="0" smtClean="0"/>
              <a:t>Main funding source for Conservation Activity Plans (CAP) &amp; TSP’s</a:t>
            </a:r>
            <a:endParaRPr lang="en-US" dirty="0"/>
          </a:p>
        </p:txBody>
      </p:sp>
    </p:spTree>
    <p:extLst>
      <p:ext uri="{BB962C8B-B14F-4D97-AF65-F5344CB8AC3E}">
        <p14:creationId xmlns:p14="http://schemas.microsoft.com/office/powerpoint/2010/main" val="23839914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219200"/>
            <a:ext cx="7772400" cy="1143000"/>
          </a:xfrm>
        </p:spPr>
        <p:txBody>
          <a:bodyPr/>
          <a:lstStyle/>
          <a:p>
            <a:r>
              <a:rPr lang="en-US" dirty="0" smtClean="0"/>
              <a:t>What Makes Us Different?</a:t>
            </a:r>
            <a:endParaRPr lang="en-US" dirty="0"/>
          </a:p>
        </p:txBody>
      </p:sp>
      <p:sp>
        <p:nvSpPr>
          <p:cNvPr id="3" name="Content Placeholder 2"/>
          <p:cNvSpPr>
            <a:spLocks noGrp="1"/>
          </p:cNvSpPr>
          <p:nvPr>
            <p:ph idx="1"/>
          </p:nvPr>
        </p:nvSpPr>
        <p:spPr>
          <a:xfrm>
            <a:off x="685800" y="2590800"/>
            <a:ext cx="7772400" cy="4191000"/>
          </a:xfrm>
        </p:spPr>
        <p:txBody>
          <a:bodyPr/>
          <a:lstStyle/>
          <a:p>
            <a:r>
              <a:rPr lang="en-US" dirty="0" smtClean="0"/>
              <a:t>Targets non-Federal, State or Public </a:t>
            </a:r>
            <a:r>
              <a:rPr lang="en-US" dirty="0"/>
              <a:t>L</a:t>
            </a:r>
            <a:r>
              <a:rPr lang="en-US" dirty="0" smtClean="0"/>
              <a:t>ands</a:t>
            </a:r>
          </a:p>
          <a:p>
            <a:pPr lvl="1"/>
            <a:r>
              <a:rPr lang="en-US" dirty="0" smtClean="0"/>
              <a:t>USFS, BLM, State, County, Cities, Tax-funded organization – Do not qualify</a:t>
            </a:r>
          </a:p>
          <a:p>
            <a:pPr>
              <a:lnSpc>
                <a:spcPct val="150000"/>
              </a:lnSpc>
            </a:pPr>
            <a:r>
              <a:rPr lang="en-US" dirty="0" smtClean="0"/>
              <a:t>Voluntary</a:t>
            </a:r>
          </a:p>
          <a:p>
            <a:pPr marL="0" indent="0">
              <a:buNone/>
            </a:pPr>
            <a:endParaRPr lang="en-US" sz="1200" dirty="0" smtClean="0"/>
          </a:p>
          <a:p>
            <a:r>
              <a:rPr lang="en-US" dirty="0" smtClean="0"/>
              <a:t>Non-regulatory</a:t>
            </a:r>
          </a:p>
        </p:txBody>
      </p:sp>
    </p:spTree>
    <p:extLst>
      <p:ext uri="{BB962C8B-B14F-4D97-AF65-F5344CB8AC3E}">
        <p14:creationId xmlns:p14="http://schemas.microsoft.com/office/powerpoint/2010/main" val="1559990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Farm Bill Funding</a:t>
            </a:r>
            <a:endParaRPr lang="en-US" dirty="0"/>
          </a:p>
        </p:txBody>
      </p:sp>
      <p:sp>
        <p:nvSpPr>
          <p:cNvPr id="3" name="Content Placeholder 2"/>
          <p:cNvSpPr>
            <a:spLocks noGrp="1"/>
          </p:cNvSpPr>
          <p:nvPr>
            <p:ph idx="1"/>
          </p:nvPr>
        </p:nvSpPr>
        <p:spPr/>
        <p:txBody>
          <a:bodyPr/>
          <a:lstStyle/>
          <a:p>
            <a:r>
              <a:rPr lang="en-US" dirty="0" smtClean="0"/>
              <a:t>National</a:t>
            </a:r>
          </a:p>
          <a:p>
            <a:pPr lvl="1"/>
            <a:r>
              <a:rPr lang="en-US" dirty="0" smtClean="0"/>
              <a:t>SWAPA+HE</a:t>
            </a:r>
          </a:p>
          <a:p>
            <a:pPr lvl="2"/>
            <a:r>
              <a:rPr lang="en-US" dirty="0" smtClean="0"/>
              <a:t>Soil, Water, Air, Plant, Animal, Human, Energy</a:t>
            </a:r>
          </a:p>
          <a:p>
            <a:r>
              <a:rPr lang="en-US" dirty="0" smtClean="0"/>
              <a:t>State</a:t>
            </a:r>
          </a:p>
          <a:p>
            <a:pPr lvl="1"/>
            <a:r>
              <a:rPr lang="en-US" dirty="0" smtClean="0"/>
              <a:t>State Priority Assessment</a:t>
            </a:r>
          </a:p>
          <a:p>
            <a:r>
              <a:rPr lang="en-US" dirty="0" smtClean="0"/>
              <a:t>Local</a:t>
            </a:r>
          </a:p>
          <a:p>
            <a:pPr lvl="1"/>
            <a:r>
              <a:rPr lang="en-US" dirty="0" smtClean="0"/>
              <a:t>Local Working Group Priorities</a:t>
            </a:r>
          </a:p>
          <a:p>
            <a:endParaRPr lang="en-US" dirty="0"/>
          </a:p>
        </p:txBody>
      </p:sp>
    </p:spTree>
    <p:extLst>
      <p:ext uri="{BB962C8B-B14F-4D97-AF65-F5344CB8AC3E}">
        <p14:creationId xmlns:p14="http://schemas.microsoft.com/office/powerpoint/2010/main" val="1856546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Priority Resource Concerns</a:t>
            </a:r>
            <a:endParaRPr lang="en-US" dirty="0"/>
          </a:p>
        </p:txBody>
      </p:sp>
      <p:sp>
        <p:nvSpPr>
          <p:cNvPr id="3" name="Content Placeholder 2"/>
          <p:cNvSpPr>
            <a:spLocks noGrp="1"/>
          </p:cNvSpPr>
          <p:nvPr>
            <p:ph idx="1"/>
          </p:nvPr>
        </p:nvSpPr>
        <p:spPr>
          <a:xfrm>
            <a:off x="381000" y="3733800"/>
            <a:ext cx="8153400" cy="1371600"/>
          </a:xfrm>
        </p:spPr>
        <p:txBody>
          <a:bodyPr/>
          <a:lstStyle/>
          <a:p>
            <a:pPr marL="0" indent="0">
              <a:buNone/>
            </a:pPr>
            <a:endParaRPr lang="en-US" dirty="0">
              <a:hlinkClick r:id="rId2"/>
            </a:endParaRPr>
          </a:p>
          <a:p>
            <a:pPr marL="0" indent="0">
              <a:buNone/>
            </a:pPr>
            <a:r>
              <a:rPr lang="en-US" dirty="0" smtClean="0">
                <a:hlinkClick r:id="rId2"/>
              </a:rPr>
              <a:t>http</a:t>
            </a:r>
            <a:r>
              <a:rPr lang="en-US" dirty="0">
                <a:hlinkClick r:id="rId2"/>
              </a:rPr>
              <a:t>://</a:t>
            </a:r>
            <a:r>
              <a:rPr lang="en-US" dirty="0" smtClean="0">
                <a:hlinkClick r:id="rId2"/>
              </a:rPr>
              <a:t>www.nrcs.usda.gov/Internet/FSE_DOCUMENTS/nrcs144p2_033900.pdf</a:t>
            </a:r>
            <a:endParaRPr lang="en-US" dirty="0" smtClean="0"/>
          </a:p>
          <a:p>
            <a:pPr marL="0" indent="0">
              <a:buNone/>
            </a:pPr>
            <a:endParaRPr lang="en-US" dirty="0"/>
          </a:p>
          <a:p>
            <a:pPr marL="0" indent="0">
              <a:buNone/>
            </a:pPr>
            <a:endParaRPr lang="en-US" dirty="0"/>
          </a:p>
        </p:txBody>
      </p:sp>
      <p:sp>
        <p:nvSpPr>
          <p:cNvPr id="4" name="TextBox 3"/>
          <p:cNvSpPr txBox="1"/>
          <p:nvPr/>
        </p:nvSpPr>
        <p:spPr>
          <a:xfrm>
            <a:off x="990600" y="2590799"/>
            <a:ext cx="6858000" cy="646331"/>
          </a:xfrm>
          <a:prstGeom prst="rect">
            <a:avLst/>
          </a:prstGeom>
          <a:noFill/>
        </p:spPr>
        <p:txBody>
          <a:bodyPr wrap="square" rtlCol="0">
            <a:spAutoFit/>
          </a:bodyPr>
          <a:lstStyle/>
          <a:p>
            <a:r>
              <a:rPr lang="en-US" sz="3600" dirty="0" smtClean="0">
                <a:solidFill>
                  <a:schemeClr val="bg1"/>
                </a:solidFill>
              </a:rPr>
              <a:t>WA State Resource Assessment </a:t>
            </a:r>
            <a:endParaRPr lang="en-US" sz="3600" dirty="0">
              <a:solidFill>
                <a:schemeClr val="bg1"/>
              </a:solidFill>
            </a:endParaRPr>
          </a:p>
        </p:txBody>
      </p:sp>
    </p:spTree>
    <p:extLst>
      <p:ext uri="{BB962C8B-B14F-4D97-AF65-F5344CB8AC3E}">
        <p14:creationId xmlns:p14="http://schemas.microsoft.com/office/powerpoint/2010/main" val="38957705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013568"/>
            <a:ext cx="5791200" cy="5734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45811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153400" cy="1143000"/>
          </a:xfrm>
        </p:spPr>
        <p:txBody>
          <a:bodyPr/>
          <a:lstStyle/>
          <a:p>
            <a:r>
              <a:rPr lang="en-US" dirty="0" smtClean="0"/>
              <a:t>Puget Sound Team LWG Priorities</a:t>
            </a:r>
            <a:endParaRPr lang="en-US" dirty="0"/>
          </a:p>
        </p:txBody>
      </p:sp>
      <p:sp>
        <p:nvSpPr>
          <p:cNvPr id="3" name="Content Placeholder 2"/>
          <p:cNvSpPr>
            <a:spLocks noGrp="1"/>
          </p:cNvSpPr>
          <p:nvPr>
            <p:ph idx="1"/>
          </p:nvPr>
        </p:nvSpPr>
        <p:spPr>
          <a:xfrm>
            <a:off x="609600" y="2209800"/>
            <a:ext cx="8077200" cy="5334000"/>
          </a:xfrm>
        </p:spPr>
        <p:txBody>
          <a:bodyPr/>
          <a:lstStyle/>
          <a:p>
            <a:r>
              <a:rPr lang="en-US" sz="2800" dirty="0" smtClean="0"/>
              <a:t>Water Quality - Sediment in Surface Waters</a:t>
            </a:r>
          </a:p>
          <a:p>
            <a:pPr lvl="1"/>
            <a:r>
              <a:rPr lang="en-US" sz="2400" dirty="0" smtClean="0"/>
              <a:t>Forest Roads</a:t>
            </a:r>
          </a:p>
          <a:p>
            <a:r>
              <a:rPr lang="en-US" sz="2800" dirty="0" smtClean="0"/>
              <a:t>Fish &amp; Wildlife – Habitat Degradation</a:t>
            </a:r>
          </a:p>
          <a:p>
            <a:pPr lvl="1"/>
            <a:r>
              <a:rPr lang="en-US" sz="2400" dirty="0" smtClean="0"/>
              <a:t>Stream Crossings, Wildlife structures</a:t>
            </a:r>
          </a:p>
          <a:p>
            <a:r>
              <a:rPr lang="en-US" sz="2800" dirty="0" smtClean="0"/>
              <a:t>Degraded Plant Condition – Productivity &amp; Health</a:t>
            </a:r>
          </a:p>
          <a:p>
            <a:pPr lvl="1"/>
            <a:r>
              <a:rPr lang="en-US" sz="2400" dirty="0" smtClean="0"/>
              <a:t>Pre-commercial Thinning, Reforestation</a:t>
            </a:r>
          </a:p>
          <a:p>
            <a:r>
              <a:rPr lang="en-US" sz="2800" dirty="0" smtClean="0"/>
              <a:t>Degraded Plant Condition Plant/Pest pressure</a:t>
            </a:r>
          </a:p>
          <a:p>
            <a:pPr lvl="1"/>
            <a:r>
              <a:rPr lang="en-US" sz="2400" dirty="0" smtClean="0"/>
              <a:t>Invasive control</a:t>
            </a:r>
          </a:p>
          <a:p>
            <a:pPr lvl="1"/>
            <a:endParaRPr lang="en-US" sz="2400" dirty="0" smtClean="0"/>
          </a:p>
        </p:txBody>
      </p:sp>
    </p:spTree>
    <p:extLst>
      <p:ext uri="{BB962C8B-B14F-4D97-AF65-F5344CB8AC3E}">
        <p14:creationId xmlns:p14="http://schemas.microsoft.com/office/powerpoint/2010/main" val="24399979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Local Working Groups</a:t>
            </a:r>
            <a:endParaRPr lang="en-US" dirty="0"/>
          </a:p>
        </p:txBody>
      </p:sp>
      <p:sp>
        <p:nvSpPr>
          <p:cNvPr id="3" name="Content Placeholder 2"/>
          <p:cNvSpPr>
            <a:spLocks noGrp="1"/>
          </p:cNvSpPr>
          <p:nvPr>
            <p:ph idx="1"/>
          </p:nvPr>
        </p:nvSpPr>
        <p:spPr/>
        <p:txBody>
          <a:bodyPr/>
          <a:lstStyle/>
          <a:p>
            <a:pPr marL="0" indent="0">
              <a:buNone/>
            </a:pPr>
            <a:r>
              <a:rPr lang="en-US" sz="2800" i="1" dirty="0" smtClean="0"/>
              <a:t>“Local </a:t>
            </a:r>
            <a:r>
              <a:rPr lang="en-US" sz="2800" i="1" dirty="0"/>
              <a:t>Working Groups are composed of agricultural producers, owners/operators of nonindustrial private forestland and individuals representing a variety of disciplines as they relate to the soil, water, wetland, plant, forestry and wildlife sciences who are familiar with agricultural issues in the local community</a:t>
            </a:r>
            <a:r>
              <a:rPr lang="en-US" sz="2800" i="1" dirty="0" smtClean="0"/>
              <a:t>.”</a:t>
            </a:r>
            <a:r>
              <a:rPr lang="en-US" sz="2800" i="1" dirty="0"/>
              <a:t>  </a:t>
            </a:r>
          </a:p>
        </p:txBody>
      </p:sp>
    </p:spTree>
    <p:extLst>
      <p:ext uri="{BB962C8B-B14F-4D97-AF65-F5344CB8AC3E}">
        <p14:creationId xmlns:p14="http://schemas.microsoft.com/office/powerpoint/2010/main" val="38073278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Local Working Group Cont.</a:t>
            </a:r>
            <a:endParaRPr lang="en-US" dirty="0"/>
          </a:p>
        </p:txBody>
      </p:sp>
      <p:sp>
        <p:nvSpPr>
          <p:cNvPr id="3" name="Content Placeholder 2"/>
          <p:cNvSpPr>
            <a:spLocks noGrp="1"/>
          </p:cNvSpPr>
          <p:nvPr>
            <p:ph idx="1"/>
          </p:nvPr>
        </p:nvSpPr>
        <p:spPr/>
        <p:txBody>
          <a:bodyPr/>
          <a:lstStyle/>
          <a:p>
            <a:pPr marL="0" indent="0">
              <a:buNone/>
            </a:pPr>
            <a:r>
              <a:rPr lang="en-US" sz="2800" i="1" dirty="0" smtClean="0"/>
              <a:t>“…annual </a:t>
            </a:r>
            <a:r>
              <a:rPr lang="en-US" sz="2800" i="1" dirty="0"/>
              <a:t>meeting of stakeholders </a:t>
            </a:r>
            <a:r>
              <a:rPr lang="en-US" sz="2800" i="1" dirty="0" smtClean="0"/>
              <a:t>at </a:t>
            </a:r>
            <a:r>
              <a:rPr lang="en-US" sz="2800" i="1" dirty="0"/>
              <a:t>a unique event and is essential in identifying the various natural resources conservation priorities and objectives for the Puget Sound Area of Washington in </a:t>
            </a:r>
            <a:r>
              <a:rPr lang="en-US" sz="2800" i="1" dirty="0" smtClean="0"/>
              <a:t>2015…contain </a:t>
            </a:r>
            <a:r>
              <a:rPr lang="en-US" sz="2800" i="1" dirty="0"/>
              <a:t>information pertaining to programmatic and policy </a:t>
            </a:r>
            <a:r>
              <a:rPr lang="en-US" sz="2800" i="1" dirty="0" smtClean="0"/>
              <a:t>changes”</a:t>
            </a:r>
            <a:endParaRPr lang="en-US" sz="2800" i="1" dirty="0"/>
          </a:p>
        </p:txBody>
      </p:sp>
    </p:spTree>
    <p:extLst>
      <p:ext uri="{BB962C8B-B14F-4D97-AF65-F5344CB8AC3E}">
        <p14:creationId xmlns:p14="http://schemas.microsoft.com/office/powerpoint/2010/main" val="12821647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EQIP Application Process</a:t>
            </a:r>
            <a:endParaRPr lang="en-US" dirty="0"/>
          </a:p>
        </p:txBody>
      </p:sp>
      <p:sp>
        <p:nvSpPr>
          <p:cNvPr id="3" name="Content Placeholder 2"/>
          <p:cNvSpPr>
            <a:spLocks noGrp="1"/>
          </p:cNvSpPr>
          <p:nvPr>
            <p:ph idx="1"/>
          </p:nvPr>
        </p:nvSpPr>
        <p:spPr/>
        <p:txBody>
          <a:bodyPr/>
          <a:lstStyle/>
          <a:p>
            <a:r>
              <a:rPr lang="en-US" dirty="0" smtClean="0"/>
              <a:t>Contact your local USDA/NRCS Service Center to start the process</a:t>
            </a:r>
          </a:p>
          <a:p>
            <a:pPr lvl="1"/>
            <a:r>
              <a:rPr lang="en-US" dirty="0" smtClean="0"/>
              <a:t>One located in each County throughout the Nation</a:t>
            </a:r>
          </a:p>
          <a:p>
            <a:endParaRPr lang="en-US" dirty="0"/>
          </a:p>
          <a:p>
            <a:pPr marL="0" indent="0">
              <a:buNone/>
            </a:pPr>
            <a:r>
              <a:rPr lang="en-US" dirty="0">
                <a:hlinkClick r:id="rId2"/>
              </a:rPr>
              <a:t>http://</a:t>
            </a:r>
            <a:r>
              <a:rPr lang="en-US" dirty="0" smtClean="0">
                <a:hlinkClick r:id="rId2"/>
              </a:rPr>
              <a:t>offices.sc.egov.usda.gov/locator/app</a:t>
            </a:r>
            <a:endParaRPr lang="en-US" dirty="0" smtClean="0"/>
          </a:p>
          <a:p>
            <a:pPr marL="0" indent="0">
              <a:buNone/>
            </a:pPr>
            <a:endParaRPr lang="en-US" dirty="0" smtClean="0"/>
          </a:p>
          <a:p>
            <a:pPr lvl="1"/>
            <a:endParaRPr lang="en-US" dirty="0"/>
          </a:p>
        </p:txBody>
      </p:sp>
    </p:spTree>
    <p:extLst>
      <p:ext uri="{BB962C8B-B14F-4D97-AF65-F5344CB8AC3E}">
        <p14:creationId xmlns:p14="http://schemas.microsoft.com/office/powerpoint/2010/main" val="21097303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95400"/>
            <a:ext cx="7772400" cy="1143000"/>
          </a:xfrm>
        </p:spPr>
        <p:txBody>
          <a:bodyPr/>
          <a:lstStyle/>
          <a:p>
            <a:r>
              <a:rPr lang="en-US" dirty="0" smtClean="0"/>
              <a:t>EQIP Application Required Doc’s</a:t>
            </a:r>
            <a:endParaRPr lang="en-US" dirty="0"/>
          </a:p>
        </p:txBody>
      </p:sp>
      <p:sp>
        <p:nvSpPr>
          <p:cNvPr id="3" name="Content Placeholder 2"/>
          <p:cNvSpPr>
            <a:spLocks noGrp="1"/>
          </p:cNvSpPr>
          <p:nvPr>
            <p:ph idx="1"/>
          </p:nvPr>
        </p:nvSpPr>
        <p:spPr/>
        <p:txBody>
          <a:bodyPr/>
          <a:lstStyle/>
          <a:p>
            <a:r>
              <a:rPr lang="en-US" dirty="0" smtClean="0"/>
              <a:t>CPA-1200 EQIP Application</a:t>
            </a:r>
          </a:p>
          <a:p>
            <a:r>
              <a:rPr lang="en-US" dirty="0" smtClean="0"/>
              <a:t>AD -1026 HELC/WC certification</a:t>
            </a:r>
          </a:p>
          <a:p>
            <a:r>
              <a:rPr lang="en-US" dirty="0" smtClean="0"/>
              <a:t>ESA/NHPA  Waiver</a:t>
            </a:r>
          </a:p>
          <a:p>
            <a:r>
              <a:rPr lang="en-US" dirty="0" smtClean="0"/>
              <a:t>SF1199AD – Direct Deposit</a:t>
            </a:r>
          </a:p>
          <a:p>
            <a:r>
              <a:rPr lang="en-US" dirty="0" smtClean="0"/>
              <a:t>SCIMS Info sheet – FSA Document</a:t>
            </a:r>
          </a:p>
          <a:p>
            <a:endParaRPr lang="en-US" dirty="0"/>
          </a:p>
        </p:txBody>
      </p:sp>
    </p:spTree>
    <p:extLst>
      <p:ext uri="{BB962C8B-B14F-4D97-AF65-F5344CB8AC3E}">
        <p14:creationId xmlns:p14="http://schemas.microsoft.com/office/powerpoint/2010/main" val="3918576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EQIP Eligibility</a:t>
            </a:r>
            <a:endParaRPr lang="en-US" dirty="0"/>
          </a:p>
        </p:txBody>
      </p:sp>
      <p:sp>
        <p:nvSpPr>
          <p:cNvPr id="3" name="Content Placeholder 2"/>
          <p:cNvSpPr>
            <a:spLocks noGrp="1"/>
          </p:cNvSpPr>
          <p:nvPr>
            <p:ph idx="1"/>
          </p:nvPr>
        </p:nvSpPr>
        <p:spPr/>
        <p:txBody>
          <a:bodyPr/>
          <a:lstStyle/>
          <a:p>
            <a:r>
              <a:rPr lang="en-US" sz="2800" dirty="0"/>
              <a:t>Control or own eligible land</a:t>
            </a:r>
          </a:p>
          <a:p>
            <a:r>
              <a:rPr lang="en-US" sz="2800" dirty="0"/>
              <a:t>Comply with adjusted gross income limitation (AGI) provisions</a:t>
            </a:r>
          </a:p>
          <a:p>
            <a:r>
              <a:rPr lang="en-US" sz="2800" dirty="0"/>
              <a:t>Be in compliance with the highly erodible land and wetland conservation requirements</a:t>
            </a:r>
          </a:p>
          <a:p>
            <a:r>
              <a:rPr lang="en-US" sz="2800" dirty="0"/>
              <a:t>Develop an NRCS EQIP plan of operations</a:t>
            </a:r>
          </a:p>
          <a:p>
            <a:endParaRPr lang="en-US" sz="2800" dirty="0"/>
          </a:p>
        </p:txBody>
      </p:sp>
    </p:spTree>
    <p:extLst>
      <p:ext uri="{BB962C8B-B14F-4D97-AF65-F5344CB8AC3E}">
        <p14:creationId xmlns:p14="http://schemas.microsoft.com/office/powerpoint/2010/main" val="22334819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EQIP Application Cont.</a:t>
            </a:r>
            <a:endParaRPr lang="en-US" dirty="0"/>
          </a:p>
        </p:txBody>
      </p:sp>
      <p:sp>
        <p:nvSpPr>
          <p:cNvPr id="3" name="Content Placeholder 2"/>
          <p:cNvSpPr>
            <a:spLocks noGrp="1"/>
          </p:cNvSpPr>
          <p:nvPr>
            <p:ph idx="1"/>
          </p:nvPr>
        </p:nvSpPr>
        <p:spPr/>
        <p:txBody>
          <a:bodyPr/>
          <a:lstStyle/>
          <a:p>
            <a:r>
              <a:rPr lang="en-US" dirty="0" smtClean="0"/>
              <a:t>Site visit to determine Resource Concerns &amp; establish a conservation plan.</a:t>
            </a:r>
          </a:p>
          <a:p>
            <a:r>
              <a:rPr lang="en-US" dirty="0" smtClean="0"/>
              <a:t>Screen Applicants</a:t>
            </a:r>
          </a:p>
          <a:p>
            <a:r>
              <a:rPr lang="en-US" dirty="0" smtClean="0"/>
              <a:t>Rank based off of resource concerns</a:t>
            </a:r>
          </a:p>
          <a:p>
            <a:r>
              <a:rPr lang="en-US" dirty="0" smtClean="0"/>
              <a:t>Fund highest ranked first</a:t>
            </a:r>
            <a:endParaRPr lang="en-US" dirty="0"/>
          </a:p>
        </p:txBody>
      </p:sp>
    </p:spTree>
    <p:extLst>
      <p:ext uri="{BB962C8B-B14F-4D97-AF65-F5344CB8AC3E}">
        <p14:creationId xmlns:p14="http://schemas.microsoft.com/office/powerpoint/2010/main" val="13190521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219200"/>
            <a:ext cx="7772400" cy="1143000"/>
          </a:xfrm>
        </p:spPr>
        <p:txBody>
          <a:bodyPr/>
          <a:lstStyle/>
          <a:p>
            <a:r>
              <a:rPr lang="en-US" dirty="0" smtClean="0"/>
              <a:t>Typical Funded Projects</a:t>
            </a:r>
            <a:endParaRPr lang="en-US" dirty="0"/>
          </a:p>
        </p:txBody>
      </p:sp>
      <p:sp>
        <p:nvSpPr>
          <p:cNvPr id="3" name="Content Placeholder 2"/>
          <p:cNvSpPr>
            <a:spLocks noGrp="1"/>
          </p:cNvSpPr>
          <p:nvPr>
            <p:ph idx="1"/>
          </p:nvPr>
        </p:nvSpPr>
        <p:spPr>
          <a:xfrm>
            <a:off x="685800" y="2590800"/>
            <a:ext cx="7848600" cy="4343400"/>
          </a:xfrm>
        </p:spPr>
        <p:txBody>
          <a:bodyPr/>
          <a:lstStyle/>
          <a:p>
            <a:r>
              <a:rPr lang="en-US" dirty="0" smtClean="0"/>
              <a:t>Pre-commercial Thinning</a:t>
            </a:r>
          </a:p>
          <a:p>
            <a:r>
              <a:rPr lang="en-US" dirty="0" smtClean="0"/>
              <a:t>Reforestation</a:t>
            </a:r>
          </a:p>
          <a:p>
            <a:r>
              <a:rPr lang="en-US" dirty="0" smtClean="0"/>
              <a:t>Stream Crossings</a:t>
            </a:r>
          </a:p>
          <a:p>
            <a:r>
              <a:rPr lang="en-US" dirty="0" smtClean="0"/>
              <a:t>Forest Roads</a:t>
            </a:r>
          </a:p>
          <a:p>
            <a:r>
              <a:rPr lang="en-US" dirty="0" smtClean="0"/>
              <a:t>Pruning for disease &amp; fire</a:t>
            </a:r>
          </a:p>
          <a:p>
            <a:r>
              <a:rPr lang="en-US" dirty="0" smtClean="0"/>
              <a:t>Invasive Treatment</a:t>
            </a:r>
          </a:p>
          <a:p>
            <a:r>
              <a:rPr lang="en-US" dirty="0" smtClean="0"/>
              <a:t>Fuel Break</a:t>
            </a:r>
          </a:p>
        </p:txBody>
      </p:sp>
    </p:spTree>
    <p:extLst>
      <p:ext uri="{BB962C8B-B14F-4D97-AF65-F5344CB8AC3E}">
        <p14:creationId xmlns:p14="http://schemas.microsoft.com/office/powerpoint/2010/main" val="42813071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95400"/>
            <a:ext cx="7772400" cy="1143000"/>
          </a:xfrm>
        </p:spPr>
        <p:txBody>
          <a:bodyPr/>
          <a:lstStyle/>
          <a:p>
            <a:r>
              <a:rPr lang="en-US" dirty="0" smtClean="0"/>
              <a:t>Conservation Activity Plans</a:t>
            </a:r>
            <a:endParaRPr lang="en-US" dirty="0"/>
          </a:p>
        </p:txBody>
      </p:sp>
      <p:sp>
        <p:nvSpPr>
          <p:cNvPr id="3" name="Content Placeholder 2"/>
          <p:cNvSpPr>
            <a:spLocks noGrp="1"/>
          </p:cNvSpPr>
          <p:nvPr>
            <p:ph idx="1"/>
          </p:nvPr>
        </p:nvSpPr>
        <p:spPr/>
        <p:txBody>
          <a:bodyPr/>
          <a:lstStyle/>
          <a:p>
            <a:r>
              <a:rPr lang="en-US" dirty="0" smtClean="0"/>
              <a:t>CAP 106 Forest Management Plan</a:t>
            </a:r>
          </a:p>
          <a:p>
            <a:r>
              <a:rPr lang="en-US" dirty="0" smtClean="0"/>
              <a:t>CAP 142 Fish &amp; Wildlife Habitat Management Plan</a:t>
            </a:r>
          </a:p>
          <a:p>
            <a:r>
              <a:rPr lang="en-US" dirty="0" smtClean="0"/>
              <a:t>Other CAPs for Landscape, Headquarters, Energy, etc…</a:t>
            </a:r>
          </a:p>
        </p:txBody>
      </p:sp>
    </p:spTree>
    <p:extLst>
      <p:ext uri="{BB962C8B-B14F-4D97-AF65-F5344CB8AC3E}">
        <p14:creationId xmlns:p14="http://schemas.microsoft.com/office/powerpoint/2010/main" val="14041156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9332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45309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t="-39000" b="-3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88644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22338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71104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2438400"/>
            <a:ext cx="5867400" cy="1371600"/>
          </a:xfrm>
        </p:spPr>
        <p:txBody>
          <a:bodyPr/>
          <a:lstStyle/>
          <a:p>
            <a:r>
              <a:rPr lang="en-US" dirty="0" smtClean="0"/>
              <a:t>Questions?</a:t>
            </a:r>
            <a:endParaRPr lang="en-US" dirty="0"/>
          </a:p>
        </p:txBody>
      </p:sp>
      <p:sp>
        <p:nvSpPr>
          <p:cNvPr id="4" name="TextBox 3"/>
          <p:cNvSpPr txBox="1"/>
          <p:nvPr/>
        </p:nvSpPr>
        <p:spPr>
          <a:xfrm>
            <a:off x="1524000" y="6248400"/>
            <a:ext cx="6172200" cy="369332"/>
          </a:xfrm>
          <a:prstGeom prst="rect">
            <a:avLst/>
          </a:prstGeom>
          <a:noFill/>
        </p:spPr>
        <p:txBody>
          <a:bodyPr wrap="square" rtlCol="0">
            <a:spAutoFit/>
          </a:bodyPr>
          <a:lstStyle/>
          <a:p>
            <a:pPr algn="ctr"/>
            <a:r>
              <a:rPr lang="en-US" dirty="0" smtClean="0"/>
              <a:t>USDA is an equal opportunity provider and employer</a:t>
            </a:r>
            <a:endParaRPr lang="en-US" dirty="0"/>
          </a:p>
        </p:txBody>
      </p:sp>
    </p:spTree>
    <p:extLst>
      <p:ext uri="{BB962C8B-B14F-4D97-AF65-F5344CB8AC3E}">
        <p14:creationId xmlns:p14="http://schemas.microsoft.com/office/powerpoint/2010/main" val="78143057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NACD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NACD">
      <a:majorFont>
        <a:latin typeface="75 Helvetica Bold"/>
        <a:ea typeface=""/>
        <a:cs typeface=""/>
      </a:majorFont>
      <a:minorFont>
        <a:latin typeface="75 Helvetica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ACD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ACD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NACD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ACD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ACD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ACD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NACD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458</TotalTime>
  <Words>653</Words>
  <Application>Microsoft Office PowerPoint</Application>
  <PresentationFormat>On-screen Show (4:3)</PresentationFormat>
  <Paragraphs>106</Paragraphs>
  <Slides>26</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75 Helvetica Bold</vt:lpstr>
      <vt:lpstr>Calibri</vt:lpstr>
      <vt:lpstr>Theme1</vt:lpstr>
      <vt:lpstr>SARE TSP Training 2015</vt:lpstr>
      <vt:lpstr>Natural Resources Conservation Service</vt:lpstr>
      <vt:lpstr>Non – Discrimination Statement</vt:lpstr>
      <vt:lpstr>Soil Conservation Service</vt:lpstr>
      <vt:lpstr>NRCS Mission</vt:lpstr>
      <vt:lpstr>Purpose</vt:lpstr>
      <vt:lpstr>EQIP Environmental Quality Incentive Program </vt:lpstr>
      <vt:lpstr>What Makes Us Different?</vt:lpstr>
      <vt:lpstr>Farm Bill Funding</vt:lpstr>
      <vt:lpstr>State Priority Resource Concerns</vt:lpstr>
      <vt:lpstr>PowerPoint Presentation</vt:lpstr>
      <vt:lpstr>Puget Sound Team LWG Priorities</vt:lpstr>
      <vt:lpstr>Local Working Groups</vt:lpstr>
      <vt:lpstr>Local Working Group Cont.</vt:lpstr>
      <vt:lpstr>EQIP Application Process</vt:lpstr>
      <vt:lpstr>EQIP Application Required Doc’s</vt:lpstr>
      <vt:lpstr>EQIP Eligibility</vt:lpstr>
      <vt:lpstr>EQIP Application Cont.</vt:lpstr>
      <vt:lpstr>Typical Funded Projects</vt:lpstr>
      <vt:lpstr>Conservation Activity Plans</vt:lpstr>
      <vt:lpstr>PowerPoint Presentation</vt:lpstr>
      <vt:lpstr>PowerPoint Presentation</vt:lpstr>
      <vt:lpstr>PowerPoint Presentation</vt:lpstr>
      <vt:lpstr>PowerPoint Presentation</vt:lpstr>
      <vt:lpstr>PowerPoint Presentation</vt:lpstr>
      <vt:lpstr>Questions?</vt:lpstr>
    </vt:vector>
  </TitlesOfParts>
  <Company>USDA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Himsl, Joshua - NRCS, Puyallup, WA</dc:creator>
  <cp:lastModifiedBy>Lindsay</cp:lastModifiedBy>
  <cp:revision>34</cp:revision>
  <dcterms:created xsi:type="dcterms:W3CDTF">2014-03-25T17:53:43Z</dcterms:created>
  <dcterms:modified xsi:type="dcterms:W3CDTF">2015-03-23T21:03:38Z</dcterms:modified>
</cp:coreProperties>
</file>