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9"/>
  </p:notesMasterIdLst>
  <p:handoutMasterIdLst>
    <p:handoutMasterId r:id="rId20"/>
  </p:handoutMasterIdLst>
  <p:sldIdLst>
    <p:sldId id="634" r:id="rId2"/>
    <p:sldId id="683" r:id="rId3"/>
    <p:sldId id="684" r:id="rId4"/>
    <p:sldId id="635" r:id="rId5"/>
    <p:sldId id="679" r:id="rId6"/>
    <p:sldId id="678" r:id="rId7"/>
    <p:sldId id="681" r:id="rId8"/>
    <p:sldId id="682" r:id="rId9"/>
    <p:sldId id="695" r:id="rId10"/>
    <p:sldId id="686" r:id="rId11"/>
    <p:sldId id="687" r:id="rId12"/>
    <p:sldId id="688" r:id="rId13"/>
    <p:sldId id="689" r:id="rId14"/>
    <p:sldId id="690" r:id="rId15"/>
    <p:sldId id="694" r:id="rId16"/>
    <p:sldId id="691" r:id="rId17"/>
    <p:sldId id="693" r:id="rId18"/>
  </p:sldIdLst>
  <p:sldSz cx="9144000" cy="6858000" type="screen4x3"/>
  <p:notesSz cx="7010400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FFF00"/>
    <a:srgbClr val="0099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0629" autoAdjust="0"/>
  </p:normalViewPr>
  <p:slideViewPr>
    <p:cSldViewPr>
      <p:cViewPr varScale="1">
        <p:scale>
          <a:sx n="67" d="100"/>
          <a:sy n="67" d="100"/>
        </p:scale>
        <p:origin x="79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notesViewPr>
    <p:cSldViewPr>
      <p:cViewPr varScale="1">
        <p:scale>
          <a:sx n="102" d="100"/>
          <a:sy n="102" d="100"/>
        </p:scale>
        <p:origin x="-2072" y="-12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7407" cy="46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2" tIns="45811" rIns="91622" bIns="45811" numCol="1" anchor="t" anchorCtr="0" compatLnSpc="1">
            <a:prstTxWarp prst="textNoShape">
              <a:avLst/>
            </a:prstTxWarp>
          </a:bodyPr>
          <a:lstStyle>
            <a:lvl1pPr algn="l" defTabSz="916115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994" y="1"/>
            <a:ext cx="3037407" cy="46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2" tIns="45811" rIns="91622" bIns="45811" numCol="1" anchor="t" anchorCtr="0" compatLnSpc="1">
            <a:prstTxWarp prst="textNoShape">
              <a:avLst/>
            </a:prstTxWarp>
          </a:bodyPr>
          <a:lstStyle>
            <a:lvl1pPr algn="r" defTabSz="916115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540"/>
            <a:ext cx="3037407" cy="46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2" tIns="45811" rIns="91622" bIns="45811" numCol="1" anchor="b" anchorCtr="0" compatLnSpc="1">
            <a:prstTxWarp prst="textNoShape">
              <a:avLst/>
            </a:prstTxWarp>
          </a:bodyPr>
          <a:lstStyle>
            <a:lvl1pPr algn="l" defTabSz="916115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994" y="8832540"/>
            <a:ext cx="3037407" cy="46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2" tIns="45811" rIns="91622" bIns="45811" numCol="1" anchor="b" anchorCtr="0" compatLnSpc="1">
            <a:prstTxWarp prst="textNoShape">
              <a:avLst/>
            </a:prstTxWarp>
          </a:bodyPr>
          <a:lstStyle>
            <a:lvl1pPr algn="r" defTabSz="916115">
              <a:defRPr sz="1200"/>
            </a:lvl1pPr>
          </a:lstStyle>
          <a:p>
            <a:pPr>
              <a:defRPr/>
            </a:pPr>
            <a:fld id="{B1B7C798-33BF-4F0E-B084-EA44944F13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7738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7407" cy="46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2" tIns="45811" rIns="91622" bIns="45811" numCol="1" anchor="t" anchorCtr="0" compatLnSpc="1">
            <a:prstTxWarp prst="textNoShape">
              <a:avLst/>
            </a:prstTxWarp>
          </a:bodyPr>
          <a:lstStyle>
            <a:lvl1pPr algn="l" defTabSz="916115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994" y="1"/>
            <a:ext cx="3037407" cy="46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2" tIns="45811" rIns="91622" bIns="45811" numCol="1" anchor="t" anchorCtr="0" compatLnSpc="1">
            <a:prstTxWarp prst="textNoShape">
              <a:avLst/>
            </a:prstTxWarp>
          </a:bodyPr>
          <a:lstStyle>
            <a:lvl1pPr algn="r" defTabSz="916115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9788" cy="3487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963" y="4416270"/>
            <a:ext cx="5142476" cy="4182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2" tIns="45811" rIns="91622" bIns="458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540"/>
            <a:ext cx="3037407" cy="46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2" tIns="45811" rIns="91622" bIns="45811" numCol="1" anchor="b" anchorCtr="0" compatLnSpc="1">
            <a:prstTxWarp prst="textNoShape">
              <a:avLst/>
            </a:prstTxWarp>
          </a:bodyPr>
          <a:lstStyle>
            <a:lvl1pPr algn="l" defTabSz="916115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994" y="8832540"/>
            <a:ext cx="3037407" cy="46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2" tIns="45811" rIns="91622" bIns="45811" numCol="1" anchor="b" anchorCtr="0" compatLnSpc="1">
            <a:prstTxWarp prst="textNoShape">
              <a:avLst/>
            </a:prstTxWarp>
          </a:bodyPr>
          <a:lstStyle>
            <a:lvl1pPr algn="r" defTabSz="916115">
              <a:defRPr sz="1200"/>
            </a:lvl1pPr>
          </a:lstStyle>
          <a:p>
            <a:pPr>
              <a:defRPr/>
            </a:pPr>
            <a:fld id="{791EC5C1-DAEE-4B96-8CB1-ECC51A6AC9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2801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       </a:t>
            </a:r>
            <a:r>
              <a:rPr lang="en-US" sz="1200" dirty="0"/>
              <a:t>Slide </a:t>
            </a:r>
            <a:fld id="{EAE5C4D1-2778-4BE0-B041-FBB966D0B994}" type="slidenum">
              <a:rPr lang="en-US" sz="120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       </a:t>
            </a:r>
            <a:r>
              <a:rPr lang="en-US" sz="1200" dirty="0"/>
              <a:t>Slide </a:t>
            </a:r>
            <a:fld id="{7A2053BF-04E8-4A6E-84C5-12656FE61B89}" type="slidenum">
              <a:rPr lang="en-US" sz="120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       </a:t>
            </a:r>
            <a:r>
              <a:rPr lang="en-US" sz="1200" dirty="0"/>
              <a:t>Slide </a:t>
            </a:r>
            <a:fld id="{009E73AB-1614-4147-9E96-8A7D509C4810}" type="slidenum">
              <a:rPr lang="en-US" sz="120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590800"/>
            <a:ext cx="38100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38100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       </a:t>
            </a:r>
            <a:r>
              <a:rPr lang="en-US" sz="1200" dirty="0"/>
              <a:t>Slide </a:t>
            </a:r>
            <a:fld id="{878589B7-D2F7-458C-B5FF-003F14DE02C6}" type="slidenum">
              <a:rPr lang="en-US" sz="120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       </a:t>
            </a:r>
            <a:r>
              <a:rPr lang="en-US" sz="1200" dirty="0"/>
              <a:t>Slide </a:t>
            </a:r>
            <a:fld id="{A3811E9F-195B-41C8-9DC6-95E4598BE01D}" type="slidenum">
              <a:rPr lang="en-US" sz="120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       </a:t>
            </a:r>
            <a:r>
              <a:rPr lang="en-US" sz="1200" dirty="0"/>
              <a:t>Slide </a:t>
            </a:r>
            <a:fld id="{47EB4319-CB06-4A51-ADF7-F77BAE458562}" type="slidenum">
              <a:rPr lang="en-US" sz="120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       </a:t>
            </a:r>
            <a:r>
              <a:rPr lang="en-US" sz="1200" dirty="0"/>
              <a:t>Slide </a:t>
            </a:r>
            <a:fld id="{EEABAC91-498A-45CA-B28C-C9D42F739242}" type="slidenum">
              <a:rPr lang="en-US" sz="120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       </a:t>
            </a:r>
            <a:r>
              <a:rPr lang="en-US" sz="1200" dirty="0"/>
              <a:t>Slide </a:t>
            </a:r>
            <a:fld id="{1578E824-9348-4F7A-8C6C-3CE47434FEA3}" type="slidenum">
              <a:rPr lang="en-US" sz="120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       </a:t>
            </a:r>
            <a:r>
              <a:rPr lang="en-US" sz="1200" dirty="0"/>
              <a:t>Slide </a:t>
            </a:r>
            <a:fld id="{3864ADC7-5DB9-4FE2-A3EB-831724D0B7C8}" type="slidenum">
              <a:rPr lang="en-US" sz="120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       </a:t>
            </a:r>
            <a:r>
              <a:rPr lang="en-US" sz="1200" dirty="0"/>
              <a:t>Slide </a:t>
            </a:r>
            <a:fld id="{8234456F-C105-4517-81F5-DEE8217366C3}" type="slidenum">
              <a:rPr lang="en-US" sz="120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066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066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       </a:t>
            </a:r>
            <a:r>
              <a:rPr lang="en-US" sz="1200" dirty="0"/>
              <a:t>Slide </a:t>
            </a:r>
            <a:fld id="{D1F07CF0-1A0A-4398-9CA8-C72B73E5A9B7}" type="slidenum">
              <a:rPr lang="en-US" sz="120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66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590800"/>
            <a:ext cx="7772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598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598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598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r>
              <a:rPr lang="en-US" dirty="0"/>
              <a:t>         </a:t>
            </a:r>
            <a:r>
              <a:rPr lang="en-US" sz="1200" dirty="0"/>
              <a:t>Slide </a:t>
            </a:r>
            <a:fld id="{754D2A55-3207-4521-A07F-906AC95789C3}" type="slidenum">
              <a:rPr lang="en-US" sz="120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75 Helvetica Bold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75 Helvetica Bold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75 Helvetica Bold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75 Helvetica Bold" charset="0"/>
        </a:defRPr>
      </a:lvl5pPr>
      <a:lvl6pPr marL="4572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75 Helvetica Bold" charset="0"/>
        </a:defRPr>
      </a:lvl6pPr>
      <a:lvl7pPr marL="9144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75 Helvetica Bold" charset="0"/>
        </a:defRPr>
      </a:lvl7pPr>
      <a:lvl8pPr marL="13716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75 Helvetica Bold" charset="0"/>
        </a:defRPr>
      </a:lvl8pPr>
      <a:lvl9pPr marL="18288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75 Helvetica Bold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066800"/>
            <a:ext cx="8839200" cy="5715000"/>
          </a:xfrm>
        </p:spPr>
        <p:txBody>
          <a:bodyPr/>
          <a:lstStyle/>
          <a:p>
            <a:pPr algn="ctr"/>
            <a:r>
              <a:rPr lang="en-US" sz="4800" b="1" dirty="0" smtClean="0"/>
              <a:t>Technical Service Provider Overview</a:t>
            </a:r>
            <a:br>
              <a:rPr lang="en-US" sz="4800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mtClean="0"/>
              <a:t>March 24,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        </a:t>
            </a:r>
            <a:r>
              <a:rPr lang="en-US" sz="1200" dirty="0" smtClean="0"/>
              <a:t>Slide </a:t>
            </a:r>
            <a:fld id="{7A2053BF-04E8-4A6E-84C5-12656FE61B89}" type="slidenum">
              <a:rPr lang="en-US" sz="1200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07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295400"/>
            <a:ext cx="8229600" cy="685800"/>
          </a:xfrm>
        </p:spPr>
        <p:txBody>
          <a:bodyPr/>
          <a:lstStyle/>
          <a:p>
            <a:pPr algn="ctr"/>
            <a:r>
              <a:rPr lang="en-US" dirty="0" smtClean="0"/>
              <a:t>USDA 2008 Farm Bill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514600"/>
            <a:ext cx="8534400" cy="4343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The </a:t>
            </a:r>
            <a:r>
              <a:rPr lang="en-US" sz="3600" dirty="0"/>
              <a:t>2008 Farm Bill amended the 1985 Farm Bill, which authorized use of TSPs, by </a:t>
            </a:r>
            <a:r>
              <a:rPr lang="en-US" sz="3600" dirty="0" smtClean="0"/>
              <a:t>allowing NRCS participant  contract holders to </a:t>
            </a:r>
            <a:r>
              <a:rPr lang="en-US" sz="3600" dirty="0"/>
              <a:t>receive technical assistance by individuals and entities other than NRCS. </a:t>
            </a:r>
            <a:endParaRPr lang="en-US" sz="3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D58C-2C5C-441F-ACAD-DE077D46E1F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32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295400"/>
            <a:ext cx="8229600" cy="685800"/>
          </a:xfrm>
        </p:spPr>
        <p:txBody>
          <a:bodyPr/>
          <a:lstStyle/>
          <a:p>
            <a:pPr algn="ctr"/>
            <a:r>
              <a:rPr lang="en-US" dirty="0" smtClean="0"/>
              <a:t>USDA 2008 Farm Bill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514600"/>
            <a:ext cx="8534400" cy="4343400"/>
          </a:xfrm>
        </p:spPr>
        <p:txBody>
          <a:bodyPr>
            <a:normAutofit/>
          </a:bodyPr>
          <a:lstStyle/>
          <a:p>
            <a:r>
              <a:rPr lang="en-US" dirty="0" smtClean="0"/>
              <a:t>This </a:t>
            </a:r>
            <a:r>
              <a:rPr lang="en-US" dirty="0"/>
              <a:t>provision is designed to ensure NRCS has the capacity to address the significant workload associated with implementing Farm Bill programs. </a:t>
            </a:r>
            <a:endParaRPr lang="en-US" sz="4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D58C-2C5C-441F-ACAD-DE077D46E1F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23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295400"/>
            <a:ext cx="8229600" cy="685800"/>
          </a:xfrm>
        </p:spPr>
        <p:txBody>
          <a:bodyPr/>
          <a:lstStyle/>
          <a:p>
            <a:pPr algn="ctr"/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514600"/>
            <a:ext cx="8534400" cy="4343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Technical Service Providers (TSPs) are individuals or businesses certified to help agricultural producers plan and apply conservation practices on their land.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D58C-2C5C-441F-ACAD-DE077D46E1F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61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295400"/>
            <a:ext cx="8229600" cy="685800"/>
          </a:xfrm>
        </p:spPr>
        <p:txBody>
          <a:bodyPr/>
          <a:lstStyle/>
          <a:p>
            <a:pPr algn="ctr"/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514600"/>
            <a:ext cx="8534400" cy="4343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TSPs work with the Natural Resources Conservation Service (NRCS) to ensure conservation services are delivered quickly and efficiently.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D58C-2C5C-441F-ACAD-DE077D46E1F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54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When working with NRCS,</a:t>
            </a:r>
            <a:br>
              <a:rPr lang="en-US" dirty="0"/>
            </a:br>
            <a:r>
              <a:rPr lang="en-US" dirty="0"/>
              <a:t>TSPs can: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667000"/>
            <a:ext cx="8610600" cy="4419600"/>
          </a:xfrm>
        </p:spPr>
        <p:txBody>
          <a:bodyPr>
            <a:normAutofit/>
          </a:bodyPr>
          <a:lstStyle/>
          <a:p>
            <a:r>
              <a:rPr lang="en-US" sz="3600" dirty="0"/>
              <a:t>Develop </a:t>
            </a:r>
            <a:r>
              <a:rPr lang="en-US" sz="3600" dirty="0" smtClean="0"/>
              <a:t>specialized conservation </a:t>
            </a:r>
            <a:r>
              <a:rPr lang="en-US" sz="3600" dirty="0"/>
              <a:t>plans </a:t>
            </a:r>
            <a:r>
              <a:rPr lang="en-US" sz="3600" dirty="0" smtClean="0"/>
              <a:t>to identify </a:t>
            </a:r>
            <a:r>
              <a:rPr lang="en-US" sz="3600" dirty="0"/>
              <a:t>resource </a:t>
            </a:r>
            <a:r>
              <a:rPr lang="en-US" sz="3600" dirty="0" smtClean="0"/>
              <a:t>concerns on </a:t>
            </a:r>
            <a:r>
              <a:rPr lang="en-US" sz="3600" dirty="0"/>
              <a:t>the farm or </a:t>
            </a:r>
            <a:r>
              <a:rPr lang="en-US" sz="3600" dirty="0" smtClean="0"/>
              <a:t>ranch; (</a:t>
            </a:r>
            <a:r>
              <a:rPr lang="en-US" sz="2800" dirty="0" smtClean="0"/>
              <a:t>Example: Conservation Activity Plans)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D58C-2C5C-441F-ACAD-DE077D46E1F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3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When working with NRCS,</a:t>
            </a:r>
            <a:br>
              <a:rPr lang="en-US" dirty="0"/>
            </a:br>
            <a:r>
              <a:rPr lang="en-US" dirty="0"/>
              <a:t>TSPs can: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667000"/>
            <a:ext cx="8610600" cy="4419600"/>
          </a:xfrm>
        </p:spPr>
        <p:txBody>
          <a:bodyPr>
            <a:normAutofit/>
          </a:bodyPr>
          <a:lstStyle/>
          <a:p>
            <a:r>
              <a:rPr lang="en-US" sz="3600" dirty="0"/>
              <a:t>Design, lay out and </a:t>
            </a:r>
            <a:r>
              <a:rPr lang="en-US" sz="3600" dirty="0" smtClean="0"/>
              <a:t>install conservation </a:t>
            </a:r>
            <a:r>
              <a:rPr lang="en-US" sz="3600" dirty="0"/>
              <a:t>practices </a:t>
            </a:r>
            <a:r>
              <a:rPr lang="en-US" sz="3600" dirty="0" smtClean="0"/>
              <a:t>to address </a:t>
            </a:r>
            <a:r>
              <a:rPr lang="en-US" sz="3600" dirty="0"/>
              <a:t>resource </a:t>
            </a:r>
            <a:r>
              <a:rPr lang="en-US" sz="3600" dirty="0" smtClean="0"/>
              <a:t> concerns; (</a:t>
            </a:r>
            <a:r>
              <a:rPr lang="en-US" sz="2800" dirty="0" smtClean="0"/>
              <a:t>Example: NRCS Conservation Practice Implementation)</a:t>
            </a:r>
            <a:endParaRPr lang="en-US" sz="2800" dirty="0"/>
          </a:p>
          <a:p>
            <a:r>
              <a:rPr lang="en-US" sz="3600" dirty="0"/>
              <a:t>and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D58C-2C5C-441F-ACAD-DE077D46E1F1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00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When working with NRCS,</a:t>
            </a:r>
            <a:br>
              <a:rPr lang="en-US" dirty="0"/>
            </a:br>
            <a:r>
              <a:rPr lang="en-US" dirty="0"/>
              <a:t>TSPs can: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667000"/>
            <a:ext cx="8610600" cy="4419600"/>
          </a:xfrm>
        </p:spPr>
        <p:txBody>
          <a:bodyPr>
            <a:normAutofit/>
          </a:bodyPr>
          <a:lstStyle/>
          <a:p>
            <a:r>
              <a:rPr lang="en-US" sz="3600" dirty="0"/>
              <a:t>Inspect completed </a:t>
            </a:r>
            <a:r>
              <a:rPr lang="en-US" sz="3600" dirty="0" smtClean="0"/>
              <a:t>practices for </a:t>
            </a:r>
            <a:r>
              <a:rPr lang="en-US" sz="3600" dirty="0"/>
              <a:t>certification </a:t>
            </a:r>
            <a:r>
              <a:rPr lang="en-US" sz="3600" dirty="0" smtClean="0"/>
              <a:t>and payment</a:t>
            </a:r>
            <a:r>
              <a:rPr lang="en-US" sz="3600" dirty="0"/>
              <a:t>, as applicable</a:t>
            </a:r>
            <a:r>
              <a:rPr lang="en-US" sz="3600" dirty="0" smtClean="0"/>
              <a:t>. </a:t>
            </a:r>
            <a:r>
              <a:rPr lang="en-US" sz="2800" dirty="0" smtClean="0"/>
              <a:t>(Example: NRCS Practice  Documentation Checklist)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D58C-2C5C-441F-ACAD-DE077D46E1F1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06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        </a:t>
            </a:r>
            <a:r>
              <a:rPr lang="en-US" sz="1200" smtClean="0"/>
              <a:t>Slide </a:t>
            </a:r>
            <a:fld id="{7A2053BF-04E8-4A6E-84C5-12656FE61B89}" type="slidenum">
              <a:rPr lang="en-US" sz="1200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820" y="228600"/>
            <a:ext cx="492313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998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How NRCS Contract Holder Receive TSP Assistance: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667000"/>
            <a:ext cx="8610600" cy="4419600"/>
          </a:xfrm>
        </p:spPr>
        <p:txBody>
          <a:bodyPr>
            <a:normAutofit/>
          </a:bodyPr>
          <a:lstStyle/>
          <a:p>
            <a:r>
              <a:rPr lang="en-US" sz="3600" dirty="0"/>
              <a:t>The </a:t>
            </a:r>
            <a:r>
              <a:rPr lang="en-US" sz="3600" dirty="0" smtClean="0"/>
              <a:t>NRCS participant contract holder selects </a:t>
            </a:r>
            <a:r>
              <a:rPr lang="en-US" sz="3600" dirty="0"/>
              <a:t>an individual, entity, American Indian Tribe, or public agency from the list of certified </a:t>
            </a:r>
            <a:r>
              <a:rPr lang="en-US" sz="3600" dirty="0" err="1"/>
              <a:t>TSPs</a:t>
            </a:r>
            <a:r>
              <a:rPr lang="en-US" sz="3600" dirty="0" err="1" smtClean="0"/>
              <a:t>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D58C-2C5C-441F-ACAD-DE077D46E1F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09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How NRCS Contract Holder Receive TSP Assistance: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667000"/>
            <a:ext cx="8610600" cy="4419600"/>
          </a:xfrm>
        </p:spPr>
        <p:txBody>
          <a:bodyPr>
            <a:normAutofit/>
          </a:bodyPr>
          <a:lstStyle/>
          <a:p>
            <a:r>
              <a:rPr lang="en-US" sz="3600" dirty="0"/>
              <a:t>The provided technical services </a:t>
            </a:r>
            <a:r>
              <a:rPr lang="en-US" sz="3600" dirty="0" smtClean="0"/>
              <a:t>must meet </a:t>
            </a:r>
            <a:r>
              <a:rPr lang="en-US" sz="3600" dirty="0"/>
              <a:t>all legal, technical, and programmatic requirements.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D58C-2C5C-441F-ACAD-DE077D46E1F1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21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How NRCS Contract Holder Receive TSP Assistance: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667000"/>
            <a:ext cx="8610600" cy="4419600"/>
          </a:xfrm>
        </p:spPr>
        <p:txBody>
          <a:bodyPr>
            <a:normAutofit/>
          </a:bodyPr>
          <a:lstStyle/>
          <a:p>
            <a:r>
              <a:rPr lang="en-US" dirty="0" smtClean="0"/>
              <a:t>Funding </a:t>
            </a:r>
            <a:r>
              <a:rPr lang="en-US" dirty="0"/>
              <a:t>is </a:t>
            </a:r>
            <a:r>
              <a:rPr lang="en-US" dirty="0" smtClean="0"/>
              <a:t>made available at the State level through NRCS.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D58C-2C5C-441F-ACAD-DE077D46E1F1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97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How NRCS Contract Holder Receive TSP Assistance: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667000"/>
            <a:ext cx="8610600" cy="4419600"/>
          </a:xfrm>
        </p:spPr>
        <p:txBody>
          <a:bodyPr>
            <a:normAutofit/>
          </a:bodyPr>
          <a:lstStyle/>
          <a:p>
            <a:r>
              <a:rPr lang="en-US" dirty="0"/>
              <a:t>The practice must be obligated in the </a:t>
            </a:r>
            <a:r>
              <a:rPr lang="en-US" dirty="0" smtClean="0"/>
              <a:t>NRCS participant contract prior </a:t>
            </a:r>
            <a:r>
              <a:rPr lang="en-US" dirty="0"/>
              <a:t>to TSP services being commenced.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D58C-2C5C-441F-ACAD-DE077D46E1F1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40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Funding for TSP’s</a:t>
            </a:r>
            <a:br>
              <a:rPr lang="en-US" dirty="0" smtClean="0"/>
            </a:br>
            <a:r>
              <a:rPr lang="en-US" sz="3200" dirty="0" smtClean="0"/>
              <a:t>NRCS Conservation Practice Assistance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D58C-2C5C-441F-ACAD-DE077D46E1F1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00" r="3937" b="7556"/>
          <a:stretch/>
        </p:blipFill>
        <p:spPr bwMode="auto">
          <a:xfrm>
            <a:off x="3200400" y="2118360"/>
            <a:ext cx="5550144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 bwMode="auto">
          <a:xfrm>
            <a:off x="5181600" y="5730240"/>
            <a:ext cx="2133600" cy="30480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2209800"/>
            <a:ext cx="2895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chemeClr val="bg1"/>
                </a:solidFill>
              </a:rPr>
              <a:t>TSP Payment Rates Vary Depending on:</a:t>
            </a:r>
          </a:p>
          <a:p>
            <a:pPr algn="l"/>
            <a:endParaRPr lang="en-US" sz="2400" dirty="0">
              <a:solidFill>
                <a:schemeClr val="bg1"/>
              </a:solidFill>
            </a:endParaRPr>
          </a:p>
          <a:p>
            <a:pPr marL="457200" indent="-457200" algn="l"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Practice</a:t>
            </a:r>
          </a:p>
          <a:p>
            <a:pPr marL="457200" indent="-457200" algn="l"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Number of units</a:t>
            </a:r>
          </a:p>
          <a:p>
            <a:pPr marL="457200" indent="-457200" algn="l"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Regional Rate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05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Funding for TSP’s</a:t>
            </a:r>
            <a:br>
              <a:rPr lang="en-US" dirty="0" smtClean="0"/>
            </a:br>
            <a:r>
              <a:rPr lang="en-US" sz="3200" dirty="0" smtClean="0"/>
              <a:t>NRCS Conservation Practice Assistance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D58C-2C5C-441F-ACAD-DE077D46E1F1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25" r="6500"/>
          <a:stretch/>
        </p:blipFill>
        <p:spPr bwMode="auto">
          <a:xfrm>
            <a:off x="2209800" y="2284156"/>
            <a:ext cx="4373677" cy="449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 bwMode="auto">
          <a:xfrm>
            <a:off x="5128260" y="5715000"/>
            <a:ext cx="1043940" cy="30480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5181600" y="4724400"/>
            <a:ext cx="246380" cy="17272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945379" y="4495800"/>
            <a:ext cx="312421" cy="22860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Right Arrow 2"/>
          <p:cNvSpPr/>
          <p:nvPr/>
        </p:nvSpPr>
        <p:spPr bwMode="auto">
          <a:xfrm rot="10800000">
            <a:off x="4648200" y="3657600"/>
            <a:ext cx="406400" cy="762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 rot="10800000">
            <a:off x="4721860" y="3771900"/>
            <a:ext cx="406400" cy="762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ight Arrow 10"/>
          <p:cNvSpPr/>
          <p:nvPr/>
        </p:nvSpPr>
        <p:spPr bwMode="auto">
          <a:xfrm rot="10800000">
            <a:off x="4787900" y="3924301"/>
            <a:ext cx="406400" cy="762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ight Arrow 11"/>
          <p:cNvSpPr/>
          <p:nvPr/>
        </p:nvSpPr>
        <p:spPr bwMode="auto">
          <a:xfrm rot="10800000">
            <a:off x="5681980" y="4048762"/>
            <a:ext cx="406400" cy="762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28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Funding for TSP’s</a:t>
            </a:r>
            <a:br>
              <a:rPr lang="en-US" dirty="0" smtClean="0"/>
            </a:br>
            <a:r>
              <a:rPr lang="en-US" sz="3200" dirty="0" smtClean="0"/>
              <a:t>CAP 106, Forest Management Plan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D58C-2C5C-441F-ACAD-DE077D46E1F1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983080"/>
              </p:ext>
            </p:extLst>
          </p:nvPr>
        </p:nvGraphicFramePr>
        <p:xfrm>
          <a:off x="457199" y="2438400"/>
          <a:ext cx="8077200" cy="3581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2903"/>
                <a:gridCol w="732903"/>
                <a:gridCol w="2229246"/>
                <a:gridCol w="3099568"/>
                <a:gridCol w="1282580"/>
              </a:tblGrid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EQIP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Forest Management Plan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FMP Less Than or Equal to 20 acres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988.09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EQIP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Forest Management Plan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HU-FMP Less Than or Equal to 20 acres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1185.71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EQIP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Forest Management Plan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FMP 21 to 100 acres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1248.12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EQIP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Forest Management Plan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HU-FMP 21 to 100 acres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1497.74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EQIP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Forest Management Plan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FMP 101 to 250 acres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2236.22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EQIP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Forest Management Plan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HU-FMP 101 to 250 acres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2683.46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EQIP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Forest Management Plan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FMP 251 to 500 acres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3224.31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EQIP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Forest Management Plan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HU-FMP 251 to 500 acres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3869.17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EQIP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Forest Management Plan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FMP 501 to 1000 acres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3744.36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EQIP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Forest Management Plan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HU-FMP 501 to 1000 acres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4493.23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EQIP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Forest Management Plan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FMP Greater Than 1000 acres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4680.45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EQIP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Forest Management Plan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HU-FMP Greater Than 1000 acres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5616.54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389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2057400"/>
            <a:ext cx="3352800" cy="1143000"/>
          </a:xfrm>
        </p:spPr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D58C-2C5C-441F-ACAD-DE077D46E1F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05000" y="3352800"/>
            <a:ext cx="4561633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Larry Johnson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TSP Coordinator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LAWRENCE </a:t>
            </a:r>
            <a:r>
              <a:rPr lang="en-US" sz="2400" b="1" dirty="0">
                <a:solidFill>
                  <a:schemeClr val="bg1"/>
                </a:solidFill>
              </a:rPr>
              <a:t>A. JOHNSON, P.E.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State Conservation Engineer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316 W. Boone Ave, #450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Spokane, WA 99201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(509) 323-2955</a:t>
            </a:r>
          </a:p>
        </p:txBody>
      </p:sp>
    </p:spTree>
    <p:extLst>
      <p:ext uri="{BB962C8B-B14F-4D97-AF65-F5344CB8AC3E}">
        <p14:creationId xmlns:p14="http://schemas.microsoft.com/office/powerpoint/2010/main" val="44992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ACD">
  <a:themeElements>
    <a:clrScheme name="NAC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NACD">
      <a:majorFont>
        <a:latin typeface="75 Helvetica Bold"/>
        <a:ea typeface=""/>
        <a:cs typeface=""/>
      </a:majorFont>
      <a:minorFont>
        <a:latin typeface="75 Helvetica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AC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C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C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C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C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C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C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9651</TotalTime>
  <Words>505</Words>
  <Application>Microsoft Office PowerPoint</Application>
  <PresentationFormat>On-screen Show (4:3)</PresentationFormat>
  <Paragraphs>118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75 Helvetica Bold</vt:lpstr>
      <vt:lpstr>Calibri</vt:lpstr>
      <vt:lpstr>Times New Roman</vt:lpstr>
      <vt:lpstr>NACD</vt:lpstr>
      <vt:lpstr>Technical Service Provider Overview  March 24, 2015</vt:lpstr>
      <vt:lpstr>USDA 2008 Farm Bill</vt:lpstr>
      <vt:lpstr>USDA 2008 Farm Bill</vt:lpstr>
      <vt:lpstr>Overview</vt:lpstr>
      <vt:lpstr>Overview</vt:lpstr>
      <vt:lpstr>When working with NRCS, TSPs can:</vt:lpstr>
      <vt:lpstr>When working with NRCS, TSPs can:</vt:lpstr>
      <vt:lpstr>When working with NRCS, TSPs can:</vt:lpstr>
      <vt:lpstr>PowerPoint Presentation</vt:lpstr>
      <vt:lpstr>How NRCS Contract Holder Receive TSP Assistance:</vt:lpstr>
      <vt:lpstr>How NRCS Contract Holder Receive TSP Assistance:</vt:lpstr>
      <vt:lpstr>How NRCS Contract Holder Receive TSP Assistance:</vt:lpstr>
      <vt:lpstr>How NRCS Contract Holder Receive TSP Assistance:</vt:lpstr>
      <vt:lpstr>Funding for TSP’s NRCS Conservation Practice Assistance</vt:lpstr>
      <vt:lpstr>Funding for TSP’s NRCS Conservation Practice Assistance</vt:lpstr>
      <vt:lpstr>Funding for TSP’s CAP 106, Forest Management Plan</vt:lpstr>
      <vt:lpstr>Questions?</vt:lpstr>
    </vt:vector>
  </TitlesOfParts>
  <Company>USDA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NRCS</dc:creator>
  <cp:lastModifiedBy>Lindsay</cp:lastModifiedBy>
  <cp:revision>567</cp:revision>
  <cp:lastPrinted>2014-02-25T15:04:13Z</cp:lastPrinted>
  <dcterms:created xsi:type="dcterms:W3CDTF">2002-03-05T14:34:57Z</dcterms:created>
  <dcterms:modified xsi:type="dcterms:W3CDTF">2015-03-23T21:02:49Z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ContentTypeId">
    <vt:lpwstr>0x0101001A336FD0F6B6C4459783CA9DC6FB3453</vt:lpwstr>
  </property>
</Properties>
</file>