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3" r:id="rId10"/>
  </p:sldIdLst>
  <p:sldSz cx="9144000" cy="6858000" type="screen4x3"/>
  <p:notesSz cx="68580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2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34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34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FDAAA-64A4-474B-81AA-6EF4FDE38B6E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2971800" cy="4634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72669"/>
            <a:ext cx="2971800" cy="4634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045E4-CF27-4680-96F7-AFDD7B950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91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E3CD9-049F-466F-A0CA-14817695AD79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C3EC6-7E4F-481C-A228-B7364518706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egon.gov/DOR/programs/property/Pages/timber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Forest Use Taxation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Michael Ahr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52400"/>
            <a:ext cx="3276600" cy="23916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 descr="C:\Documents and Settings\michael.ahr\Desktop\pollinator photos\ACM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52400"/>
            <a:ext cx="3200400" cy="2400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8" name="Picture 4" descr="C:\Documents and Settings\michael.ahr\Desktop\pollinator photos\variety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505200"/>
            <a:ext cx="2590800" cy="194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9" name="Picture 5" descr="C:\Documents and Settings\michael.ahr\Desktop\pollinator photos\DSC02026a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3352800"/>
            <a:ext cx="1676400" cy="2235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5704" y="5575788"/>
            <a:ext cx="3212592" cy="1149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Forest Tax Deferral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Property </a:t>
            </a:r>
            <a:r>
              <a:rPr lang="en-US" dirty="0">
                <a:solidFill>
                  <a:schemeClr val="bg1"/>
                </a:solidFill>
              </a:rPr>
              <a:t>is </a:t>
            </a:r>
            <a:r>
              <a:rPr lang="en-US" dirty="0" smtClean="0">
                <a:solidFill>
                  <a:schemeClr val="bg1"/>
                </a:solidFill>
              </a:rPr>
              <a:t>“used </a:t>
            </a:r>
            <a:r>
              <a:rPr lang="en-US" dirty="0">
                <a:solidFill>
                  <a:schemeClr val="bg1"/>
                </a:solidFill>
              </a:rPr>
              <a:t>for the predominant purpose of </a:t>
            </a:r>
            <a:r>
              <a:rPr lang="en-US" u="sng" dirty="0">
                <a:solidFill>
                  <a:schemeClr val="bg1"/>
                </a:solidFill>
              </a:rPr>
              <a:t>growing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u="sng" dirty="0">
                <a:solidFill>
                  <a:schemeClr val="bg1"/>
                </a:solidFill>
              </a:rPr>
              <a:t>harvesting</a:t>
            </a:r>
            <a:r>
              <a:rPr lang="en-US" dirty="0">
                <a:solidFill>
                  <a:schemeClr val="bg1"/>
                </a:solidFill>
              </a:rPr>
              <a:t> trees of a </a:t>
            </a:r>
            <a:r>
              <a:rPr lang="en-US" u="sng" dirty="0">
                <a:solidFill>
                  <a:schemeClr val="bg1"/>
                </a:solidFill>
              </a:rPr>
              <a:t>marketable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species”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Incentive to keep lands in production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It’s a deferral, not a discount </a:t>
            </a:r>
            <a:r>
              <a:rPr lang="en-US" smtClean="0">
                <a:solidFill>
                  <a:schemeClr val="bg1"/>
                </a:solidFill>
              </a:rPr>
              <a:t>or exemption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Payback when you switch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Potential back taxes of 5 to 10 years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93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“Growing”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Typically defer to Oregon Forest Practices Act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Forest is stocked with: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200 seedlings per acre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120 trees per acre (1-10” DBH)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C:\Documents and Settings\michael.ahr\Desktop\pollinator photos\THP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1300" y="4038600"/>
            <a:ext cx="3581400" cy="2686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5953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“Harvesting”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Clearcut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Thinning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3021866"/>
            <a:ext cx="4343400" cy="32575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3021866"/>
            <a:ext cx="4343402" cy="32575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641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“Marketable”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530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Douglas-fir, hemlock, fir, cedars, and other conifers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Hardwood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Red alder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Bigleaf maple</a:t>
            </a:r>
          </a:p>
          <a:p>
            <a:pPr lvl="1"/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Others get “iffy”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C:\Documents and Settings\michael.ahr\Desktop\pollinator photos\PSM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90600" y="4953000"/>
            <a:ext cx="2260393" cy="16498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5493" y="4125913"/>
            <a:ext cx="3581400" cy="2686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9292" y="1524000"/>
            <a:ext cx="3118908" cy="23391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118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chemeClr val="bg1"/>
                </a:solidFill>
              </a:rPr>
              <a:t>So, you just bought a forest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3100" i="1" dirty="0" smtClean="0">
                <a:solidFill>
                  <a:schemeClr val="bg1"/>
                </a:solidFill>
              </a:rPr>
              <a:t>Multnomah Co. Example</a:t>
            </a:r>
            <a:endParaRPr lang="en-US" sz="3100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Forest Questionnaire comes in mail </a:t>
            </a:r>
            <a:r>
              <a:rPr lang="en-US" sz="1600" dirty="0" smtClean="0">
                <a:solidFill>
                  <a:schemeClr val="bg1"/>
                </a:solidFill>
              </a:rPr>
              <a:t>(15 business days)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Are you growing trees?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About how old are they?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Do you plan to harvest them?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When?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Do you have a Forest Management Plan?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Yes, please send it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No, can you write down what you’re planning?</a:t>
            </a:r>
          </a:p>
        </p:txBody>
      </p:sp>
    </p:spTree>
    <p:extLst>
      <p:ext uri="{BB962C8B-B14F-4D97-AF65-F5344CB8AC3E}">
        <p14:creationId xmlns:p14="http://schemas.microsoft.com/office/powerpoint/2010/main" val="412997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 smtClean="0">
                <a:solidFill>
                  <a:schemeClr val="bg1"/>
                </a:solidFill>
              </a:rPr>
              <a:t>So, you just bought a forest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3100" i="1" dirty="0" smtClean="0">
                <a:solidFill>
                  <a:schemeClr val="bg1"/>
                </a:solidFill>
              </a:rPr>
              <a:t>Multnomah Co. Example</a:t>
            </a:r>
            <a:endParaRPr lang="en-US" sz="3100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If they have further questions, you’re probably on your way to writing a plan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They’ll set a time limit with you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You’ll need to address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Stocking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Species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Age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Harvest plans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Other restoration work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91200" y="350520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You’re not required to work with a professional on this….but most people should </a:t>
            </a:r>
            <a:r>
              <a:rPr lang="en-US" i="1" dirty="0" smtClean="0">
                <a:solidFill>
                  <a:schemeClr val="bg1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en-US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93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don’t want to harvest trees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Pay property taxes in full – </a:t>
            </a:r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not a bad option</a:t>
            </a:r>
          </a:p>
          <a:p>
            <a:r>
              <a:rPr lang="en-US" strike="sngStrike" dirty="0" smtClean="0">
                <a:solidFill>
                  <a:schemeClr val="bg1"/>
                </a:solidFill>
              </a:rPr>
              <a:t>Wildlife Habitat Conservation Management Plan – ODFW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Conservation Easement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Open Space 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If growing Christmas trees, Orchard, etc. you want to explore Agricultural Deferral Programs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4808" y="2744934"/>
            <a:ext cx="2981992" cy="22364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691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Learn More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Call the County Tax Assessor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Mult</a:t>
            </a:r>
            <a:r>
              <a:rPr lang="en-US" dirty="0" smtClean="0">
                <a:solidFill>
                  <a:schemeClr val="bg1"/>
                </a:solidFill>
              </a:rPr>
              <a:t>. Co. – Mary Holliman – (503) 988-3278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Oregon Department of Revenue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/>
                </a:solidFill>
                <a:hlinkClick r:id="rId2"/>
              </a:rPr>
              <a:t>http://</a:t>
            </a:r>
            <a:r>
              <a:rPr lang="en-US" dirty="0" smtClean="0">
                <a:solidFill>
                  <a:schemeClr val="bg1"/>
                </a:solidFill>
                <a:hlinkClick r:id="rId2"/>
              </a:rPr>
              <a:t>www.oregon.gov/DOR/programs/property/Pages/timber.aspx</a:t>
            </a:r>
            <a:endParaRPr lang="en-US" dirty="0" smtClean="0">
              <a:solidFill>
                <a:schemeClr val="bg1"/>
              </a:solidFill>
            </a:endParaRP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Info on Property tax and Timber tax 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Small Tract Forestland Program</a:t>
            </a:r>
          </a:p>
          <a:p>
            <a:pPr lvl="3"/>
            <a:r>
              <a:rPr lang="en-US" dirty="0">
                <a:solidFill>
                  <a:schemeClr val="bg1"/>
                </a:solidFill>
              </a:rPr>
              <a:t>Pay some of your property tax obligation after you harvest timber</a:t>
            </a:r>
          </a:p>
          <a:p>
            <a:pPr marL="1371600" lvl="3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lvl="3"/>
            <a:endParaRPr lang="en-US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44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319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Forest Use Taxation</vt:lpstr>
      <vt:lpstr>Forest Tax Deferral</vt:lpstr>
      <vt:lpstr>“Growing”</vt:lpstr>
      <vt:lpstr>“Harvesting”</vt:lpstr>
      <vt:lpstr>“Marketable”</vt:lpstr>
      <vt:lpstr>So, you just bought a forest Multnomah Co. Example</vt:lpstr>
      <vt:lpstr>So, you just bought a forest Multnomah Co. Example</vt:lpstr>
      <vt:lpstr>I don’t want to harvest trees</vt:lpstr>
      <vt:lpstr>Learn More</vt:lpstr>
    </vt:vector>
  </TitlesOfParts>
  <Company>USDA OCIO-ITS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and Shrub ID</dc:title>
  <dc:creator>michael.ahr</dc:creator>
  <cp:lastModifiedBy>Kirk Hanson</cp:lastModifiedBy>
  <cp:revision>30</cp:revision>
  <cp:lastPrinted>2016-04-26T21:27:41Z</cp:lastPrinted>
  <dcterms:created xsi:type="dcterms:W3CDTF">2011-03-16T20:36:34Z</dcterms:created>
  <dcterms:modified xsi:type="dcterms:W3CDTF">2016-05-03T16:27:26Z</dcterms:modified>
</cp:coreProperties>
</file>