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8" r:id="rId12"/>
    <p:sldId id="269" r:id="rId13"/>
    <p:sldId id="270" r:id="rId14"/>
    <p:sldId id="279" r:id="rId15"/>
    <p:sldId id="293" r:id="rId16"/>
    <p:sldId id="280" r:id="rId17"/>
    <p:sldId id="284" r:id="rId18"/>
    <p:sldId id="285" r:id="rId19"/>
    <p:sldId id="287" r:id="rId20"/>
    <p:sldId id="294" r:id="rId21"/>
    <p:sldId id="276" r:id="rId22"/>
    <p:sldId id="289" r:id="rId23"/>
    <p:sldId id="291" r:id="rId24"/>
    <p:sldId id="292" r:id="rId25"/>
    <p:sldId id="271" r:id="rId26"/>
    <p:sldId id="272" r:id="rId27"/>
    <p:sldId id="273" r:id="rId28"/>
    <p:sldId id="274" r:id="rId29"/>
    <p:sldId id="275" r:id="rId30"/>
    <p:sldId id="277" r:id="rId31"/>
    <p:sldId id="278" r:id="rId32"/>
    <p:sldId id="281" r:id="rId33"/>
    <p:sldId id="282" r:id="rId34"/>
    <p:sldId id="288" r:id="rId35"/>
    <p:sldId id="29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8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547A102-3803-4365-BBEA-2D0DE7044983}" type="datetimeFigureOut">
              <a:rPr lang="en-US" smtClean="0"/>
              <a:t>3/23/2015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349145-795E-48D4-9C9D-832D8B5F1A7C}" type="slidenum">
              <a:rPr lang="en-US" smtClean="0"/>
              <a:t>‹#›</a:t>
            </a:fld>
            <a:endParaRPr lang="en-US"/>
          </a:p>
        </p:txBody>
      </p:sp>
    </p:spTree>
    <p:extLst>
      <p:ext uri="{BB962C8B-B14F-4D97-AF65-F5344CB8AC3E}">
        <p14:creationId xmlns:p14="http://schemas.microsoft.com/office/powerpoint/2010/main" val="2100180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47A102-3803-4365-BBEA-2D0DE7044983}" type="datetimeFigureOut">
              <a:rPr lang="en-US" smtClean="0"/>
              <a:t>3/23/2015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349145-795E-48D4-9C9D-832D8B5F1A7C}" type="slidenum">
              <a:rPr lang="en-US" smtClean="0"/>
              <a:t>‹#›</a:t>
            </a:fld>
            <a:endParaRPr lang="en-US"/>
          </a:p>
        </p:txBody>
      </p:sp>
    </p:spTree>
    <p:extLst>
      <p:ext uri="{BB962C8B-B14F-4D97-AF65-F5344CB8AC3E}">
        <p14:creationId xmlns:p14="http://schemas.microsoft.com/office/powerpoint/2010/main" val="2747387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47A102-3803-4365-BBEA-2D0DE7044983}" type="datetimeFigureOut">
              <a:rPr lang="en-US" smtClean="0"/>
              <a:t>3/23/2015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349145-795E-48D4-9C9D-832D8B5F1A7C}" type="slidenum">
              <a:rPr lang="en-US" smtClean="0"/>
              <a:t>‹#›</a:t>
            </a:fld>
            <a:endParaRPr lang="en-US"/>
          </a:p>
        </p:txBody>
      </p:sp>
    </p:spTree>
    <p:extLst>
      <p:ext uri="{BB962C8B-B14F-4D97-AF65-F5344CB8AC3E}">
        <p14:creationId xmlns:p14="http://schemas.microsoft.com/office/powerpoint/2010/main" val="94553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47A102-3803-4365-BBEA-2D0DE7044983}" type="datetimeFigureOut">
              <a:rPr lang="en-US" smtClean="0"/>
              <a:t>3/23/2015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349145-795E-48D4-9C9D-832D8B5F1A7C}" type="slidenum">
              <a:rPr lang="en-US" smtClean="0"/>
              <a:t>‹#›</a:t>
            </a:fld>
            <a:endParaRPr lang="en-US"/>
          </a:p>
        </p:txBody>
      </p:sp>
    </p:spTree>
    <p:extLst>
      <p:ext uri="{BB962C8B-B14F-4D97-AF65-F5344CB8AC3E}">
        <p14:creationId xmlns:p14="http://schemas.microsoft.com/office/powerpoint/2010/main" val="4024543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47A102-3803-4365-BBEA-2D0DE7044983}" type="datetimeFigureOut">
              <a:rPr lang="en-US" smtClean="0"/>
              <a:t>3/23/2015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349145-795E-48D4-9C9D-832D8B5F1A7C}" type="slidenum">
              <a:rPr lang="en-US" smtClean="0"/>
              <a:t>‹#›</a:t>
            </a:fld>
            <a:endParaRPr lang="en-US"/>
          </a:p>
        </p:txBody>
      </p:sp>
    </p:spTree>
    <p:extLst>
      <p:ext uri="{BB962C8B-B14F-4D97-AF65-F5344CB8AC3E}">
        <p14:creationId xmlns:p14="http://schemas.microsoft.com/office/powerpoint/2010/main" val="141898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47A102-3803-4365-BBEA-2D0DE7044983}" type="datetimeFigureOut">
              <a:rPr lang="en-US" smtClean="0"/>
              <a:t>3/23/2015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349145-795E-48D4-9C9D-832D8B5F1A7C}" type="slidenum">
              <a:rPr lang="en-US" smtClean="0"/>
              <a:t>‹#›</a:t>
            </a:fld>
            <a:endParaRPr lang="en-US"/>
          </a:p>
        </p:txBody>
      </p:sp>
    </p:spTree>
    <p:extLst>
      <p:ext uri="{BB962C8B-B14F-4D97-AF65-F5344CB8AC3E}">
        <p14:creationId xmlns:p14="http://schemas.microsoft.com/office/powerpoint/2010/main" val="2961178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47A102-3803-4365-BBEA-2D0DE7044983}" type="datetimeFigureOut">
              <a:rPr lang="en-US" smtClean="0"/>
              <a:t>3/23/2015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349145-795E-48D4-9C9D-832D8B5F1A7C}" type="slidenum">
              <a:rPr lang="en-US" smtClean="0"/>
              <a:t>‹#›</a:t>
            </a:fld>
            <a:endParaRPr lang="en-US"/>
          </a:p>
        </p:txBody>
      </p:sp>
    </p:spTree>
    <p:extLst>
      <p:ext uri="{BB962C8B-B14F-4D97-AF65-F5344CB8AC3E}">
        <p14:creationId xmlns:p14="http://schemas.microsoft.com/office/powerpoint/2010/main" val="504283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47A102-3803-4365-BBEA-2D0DE7044983}" type="datetimeFigureOut">
              <a:rPr lang="en-US" smtClean="0"/>
              <a:t>3/23/2015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349145-795E-48D4-9C9D-832D8B5F1A7C}" type="slidenum">
              <a:rPr lang="en-US" smtClean="0"/>
              <a:t>‹#›</a:t>
            </a:fld>
            <a:endParaRPr lang="en-US"/>
          </a:p>
        </p:txBody>
      </p:sp>
    </p:spTree>
    <p:extLst>
      <p:ext uri="{BB962C8B-B14F-4D97-AF65-F5344CB8AC3E}">
        <p14:creationId xmlns:p14="http://schemas.microsoft.com/office/powerpoint/2010/main" val="3544662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47A102-3803-4365-BBEA-2D0DE7044983}" type="datetimeFigureOut">
              <a:rPr lang="en-US" smtClean="0"/>
              <a:t>3/23/2015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349145-795E-48D4-9C9D-832D8B5F1A7C}" type="slidenum">
              <a:rPr lang="en-US" smtClean="0"/>
              <a:t>‹#›</a:t>
            </a:fld>
            <a:endParaRPr lang="en-US"/>
          </a:p>
        </p:txBody>
      </p:sp>
    </p:spTree>
    <p:extLst>
      <p:ext uri="{BB962C8B-B14F-4D97-AF65-F5344CB8AC3E}">
        <p14:creationId xmlns:p14="http://schemas.microsoft.com/office/powerpoint/2010/main" val="3615507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47A102-3803-4365-BBEA-2D0DE7044983}" type="datetimeFigureOut">
              <a:rPr lang="en-US" smtClean="0"/>
              <a:t>3/23/2015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349145-795E-48D4-9C9D-832D8B5F1A7C}" type="slidenum">
              <a:rPr lang="en-US" smtClean="0"/>
              <a:t>‹#›</a:t>
            </a:fld>
            <a:endParaRPr lang="en-US"/>
          </a:p>
        </p:txBody>
      </p:sp>
    </p:spTree>
    <p:extLst>
      <p:ext uri="{BB962C8B-B14F-4D97-AF65-F5344CB8AC3E}">
        <p14:creationId xmlns:p14="http://schemas.microsoft.com/office/powerpoint/2010/main" val="122175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47A102-3803-4365-BBEA-2D0DE7044983}" type="datetimeFigureOut">
              <a:rPr lang="en-US" smtClean="0"/>
              <a:t>3/23/2015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349145-795E-48D4-9C9D-832D8B5F1A7C}" type="slidenum">
              <a:rPr lang="en-US" smtClean="0"/>
              <a:t>‹#›</a:t>
            </a:fld>
            <a:endParaRPr lang="en-US"/>
          </a:p>
        </p:txBody>
      </p:sp>
    </p:spTree>
    <p:extLst>
      <p:ext uri="{BB962C8B-B14F-4D97-AF65-F5344CB8AC3E}">
        <p14:creationId xmlns:p14="http://schemas.microsoft.com/office/powerpoint/2010/main" val="103693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0000"/>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47A102-3803-4365-BBEA-2D0DE7044983}" type="datetimeFigureOut">
              <a:rPr lang="en-US" smtClean="0"/>
              <a:t>3/23/2015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349145-795E-48D4-9C9D-832D8B5F1A7C}" type="slidenum">
              <a:rPr lang="en-US" smtClean="0"/>
              <a:t>‹#›</a:t>
            </a:fld>
            <a:endParaRPr lang="en-US"/>
          </a:p>
        </p:txBody>
      </p:sp>
    </p:spTree>
    <p:extLst>
      <p:ext uri="{BB962C8B-B14F-4D97-AF65-F5344CB8AC3E}">
        <p14:creationId xmlns:p14="http://schemas.microsoft.com/office/powerpoint/2010/main" val="26050145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hyperlink" Target="http://food52.com/recipes/30698-queen-anne-s-lace-cognac-cocktail"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2000"/>
            <a:ext cx="7772400" cy="2590800"/>
          </a:xfrm>
          <a:solidFill>
            <a:schemeClr val="bg1">
              <a:alpha val="68000"/>
            </a:schemeClr>
          </a:solidFill>
        </p:spPr>
        <p:txBody>
          <a:bodyPr>
            <a:normAutofit fontScale="90000"/>
          </a:bodyPr>
          <a:lstStyle/>
          <a:p>
            <a:r>
              <a:rPr lang="en-US" sz="7300" b="1" dirty="0" smtClean="0">
                <a:effectLst>
                  <a:outerShdw blurRad="38100" dist="38100" dir="2700000" algn="tl">
                    <a:srgbClr val="000000">
                      <a:alpha val="43137"/>
                    </a:srgbClr>
                  </a:outerShdw>
                </a:effectLst>
              </a:rPr>
              <a:t>If you can’t </a:t>
            </a:r>
            <a:r>
              <a:rPr lang="en-US" sz="7300" b="1" dirty="0" err="1" smtClean="0">
                <a:effectLst>
                  <a:outerShdw blurRad="38100" dist="38100" dir="2700000" algn="tl">
                    <a:srgbClr val="000000">
                      <a:alpha val="43137"/>
                    </a:srgbClr>
                  </a:outerShdw>
                </a:effectLst>
              </a:rPr>
              <a:t>beat’em</a:t>
            </a:r>
            <a:r>
              <a:rPr lang="en-US" sz="7300" b="1" dirty="0" smtClean="0">
                <a:effectLst>
                  <a:outerShdw blurRad="38100" dist="38100" dir="2700000" algn="tl">
                    <a:srgbClr val="000000">
                      <a:alpha val="43137"/>
                    </a:srgbClr>
                  </a:outerShdw>
                </a:effectLst>
              </a:rPr>
              <a:t> </a:t>
            </a:r>
            <a:br>
              <a:rPr lang="en-US" sz="7300" b="1" dirty="0" smtClean="0">
                <a:effectLst>
                  <a:outerShdw blurRad="38100" dist="38100" dir="2700000" algn="tl">
                    <a:srgbClr val="000000">
                      <a:alpha val="43137"/>
                    </a:srgbClr>
                  </a:outerShdw>
                </a:effectLst>
              </a:rPr>
            </a:br>
            <a:r>
              <a:rPr lang="en-US" sz="7300" b="1" dirty="0" err="1" smtClean="0">
                <a:effectLst>
                  <a:outerShdw blurRad="38100" dist="38100" dir="2700000" algn="tl">
                    <a:srgbClr val="000000">
                      <a:alpha val="43137"/>
                    </a:srgbClr>
                  </a:outerShdw>
                </a:effectLst>
              </a:rPr>
              <a:t>eat’em</a:t>
            </a:r>
            <a:r>
              <a:rPr lang="en-US" b="1" dirty="0" smtClean="0">
                <a:effectLst>
                  <a:outerShdw blurRad="38100" dist="38100" dir="2700000" algn="tl">
                    <a:srgbClr val="000000">
                      <a:alpha val="43137"/>
                    </a:srgbClr>
                  </a:outerShdw>
                </a:effectLst>
              </a:rPr>
              <a:t/>
            </a:r>
            <a:br>
              <a:rPr lang="en-US" b="1" dirty="0" smtClean="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Edible weeds </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solidFill>
            <a:schemeClr val="bg1">
              <a:alpha val="30000"/>
            </a:schemeClr>
          </a:solidFill>
        </p:spPr>
        <p:txBody>
          <a:bodyPr>
            <a:normAutofit/>
          </a:bodyPr>
          <a:lstStyle/>
          <a:p>
            <a:r>
              <a:rPr lang="en-US" sz="3600" b="1" dirty="0" smtClean="0">
                <a:solidFill>
                  <a:srgbClr val="FFFF00"/>
                </a:solidFill>
                <a:effectLst>
                  <a:outerShdw blurRad="38100" dist="38100" dir="2700000" algn="tl">
                    <a:srgbClr val="000000">
                      <a:alpha val="43137"/>
                    </a:srgbClr>
                  </a:outerShdw>
                </a:effectLst>
              </a:rPr>
              <a:t>Dana Coggon </a:t>
            </a:r>
          </a:p>
          <a:p>
            <a:r>
              <a:rPr lang="en-US" sz="3600" b="1" dirty="0" smtClean="0">
                <a:solidFill>
                  <a:srgbClr val="FFFF00"/>
                </a:solidFill>
                <a:effectLst>
                  <a:outerShdw blurRad="38100" dist="38100" dir="2700000" algn="tl">
                    <a:srgbClr val="000000">
                      <a:alpha val="43137"/>
                    </a:srgbClr>
                  </a:outerShdw>
                </a:effectLst>
              </a:rPr>
              <a:t>Kitsap Noxious Weeds</a:t>
            </a:r>
            <a:endParaRPr lang="en-US" sz="36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370216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fontScale="90000"/>
          </a:bodyPr>
          <a:lstStyle/>
          <a:p>
            <a:r>
              <a:rPr lang="en-US" dirty="0" smtClean="0"/>
              <a:t>Top 20 weeds that you hate but you should Plate</a:t>
            </a:r>
            <a:endParaRPr lang="en-US" dirty="0"/>
          </a:p>
        </p:txBody>
      </p:sp>
      <p:sp>
        <p:nvSpPr>
          <p:cNvPr id="3" name="Content Placeholder 2"/>
          <p:cNvSpPr>
            <a:spLocks noGrp="1"/>
          </p:cNvSpPr>
          <p:nvPr>
            <p:ph idx="1"/>
          </p:nvPr>
        </p:nvSpPr>
        <p:spPr>
          <a:solidFill>
            <a:schemeClr val="bg1">
              <a:alpha val="31000"/>
            </a:schemeClr>
          </a:solidFill>
        </p:spPr>
        <p:txBody>
          <a:bodyPr>
            <a:normAutofit/>
          </a:bodyPr>
          <a:lstStyle/>
          <a:p>
            <a:pPr lvl="1"/>
            <a:r>
              <a:rPr lang="en-US" sz="3200" dirty="0" smtClean="0"/>
              <a:t> “</a:t>
            </a:r>
            <a:r>
              <a:rPr lang="en-US" sz="3200" dirty="0"/>
              <a:t>Part of the resistance to eating plants that we believe to be </a:t>
            </a:r>
            <a:r>
              <a:rPr lang="en-US" sz="3200" dirty="0" smtClean="0"/>
              <a:t>weeds is </a:t>
            </a:r>
            <a:r>
              <a:rPr lang="en-US" sz="3200" dirty="0"/>
              <a:t>that we are conditioned to only consider the items we find in the grocery store as </a:t>
            </a:r>
            <a:r>
              <a:rPr lang="en-US" sz="3200" dirty="0" smtClean="0"/>
              <a:t>food.</a:t>
            </a:r>
            <a:r>
              <a:rPr lang="en-US" sz="3200" dirty="0"/>
              <a:t> </a:t>
            </a:r>
            <a:r>
              <a:rPr lang="en-US" sz="3200" dirty="0" smtClean="0"/>
              <a:t>”</a:t>
            </a:r>
            <a:endParaRPr lang="en-US" sz="3200"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906" t="9530" b="3001"/>
          <a:stretch/>
        </p:blipFill>
        <p:spPr bwMode="auto">
          <a:xfrm>
            <a:off x="4572000" y="3878447"/>
            <a:ext cx="3768696" cy="2410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343400"/>
            <a:ext cx="3162300" cy="1785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43226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r>
              <a:rPr lang="en-US" b="1" dirty="0" smtClean="0"/>
              <a:t>Dandelion</a:t>
            </a:r>
            <a:endParaRPr lang="en-US" dirty="0"/>
          </a:p>
        </p:txBody>
      </p:sp>
      <p:sp>
        <p:nvSpPr>
          <p:cNvPr id="3" name="Content Placeholder 2"/>
          <p:cNvSpPr>
            <a:spLocks noGrp="1"/>
          </p:cNvSpPr>
          <p:nvPr>
            <p:ph idx="1"/>
          </p:nvPr>
        </p:nvSpPr>
        <p:spPr>
          <a:xfrm>
            <a:off x="457200" y="1524000"/>
            <a:ext cx="8229600" cy="5257800"/>
          </a:xfrm>
          <a:solidFill>
            <a:schemeClr val="bg1">
              <a:alpha val="31000"/>
            </a:schemeClr>
          </a:solidFill>
        </p:spPr>
        <p:txBody>
          <a:bodyPr>
            <a:normAutofit/>
          </a:bodyPr>
          <a:lstStyle/>
          <a:p>
            <a:r>
              <a:rPr lang="en-US" b="1" dirty="0" smtClean="0"/>
              <a:t>Edible parts:</a:t>
            </a:r>
          </a:p>
          <a:p>
            <a:pPr lvl="2"/>
            <a:r>
              <a:rPr lang="en-US" dirty="0" smtClean="0"/>
              <a:t>Flowers</a:t>
            </a:r>
          </a:p>
          <a:p>
            <a:pPr lvl="3"/>
            <a:r>
              <a:rPr lang="en-US" dirty="0" smtClean="0"/>
              <a:t>Eaten raw or fried </a:t>
            </a:r>
          </a:p>
          <a:p>
            <a:pPr lvl="3"/>
            <a:r>
              <a:rPr lang="en-US" dirty="0" smtClean="0"/>
              <a:t>Can be turned into wine</a:t>
            </a:r>
          </a:p>
          <a:p>
            <a:pPr lvl="2"/>
            <a:r>
              <a:rPr lang="en-US" dirty="0" smtClean="0"/>
              <a:t>Roots </a:t>
            </a:r>
          </a:p>
          <a:p>
            <a:pPr lvl="3"/>
            <a:r>
              <a:rPr lang="en-US" dirty="0" smtClean="0"/>
              <a:t>Can </a:t>
            </a:r>
            <a:r>
              <a:rPr lang="en-US" dirty="0"/>
              <a:t>be dried and roasted and used as a coffee substitute, or added to any recipe that calls for root </a:t>
            </a:r>
            <a:r>
              <a:rPr lang="en-US" dirty="0" smtClean="0"/>
              <a:t>vegetables</a:t>
            </a:r>
          </a:p>
          <a:p>
            <a:pPr lvl="2"/>
            <a:r>
              <a:rPr lang="en-US" dirty="0" smtClean="0"/>
              <a:t>Leaves</a:t>
            </a:r>
          </a:p>
          <a:p>
            <a:pPr lvl="3"/>
            <a:r>
              <a:rPr lang="en-US" dirty="0" smtClean="0"/>
              <a:t>Smaller </a:t>
            </a:r>
            <a:r>
              <a:rPr lang="en-US" dirty="0"/>
              <a:t>leaves are considered to be less bitter and more palatable raw, the bigger leaves can be eaten as well, especially as an addition to a green </a:t>
            </a:r>
            <a:r>
              <a:rPr lang="en-US" dirty="0" smtClean="0"/>
              <a:t>salad</a:t>
            </a:r>
          </a:p>
          <a:p>
            <a:pPr lvl="3"/>
            <a:r>
              <a:rPr lang="en-US" dirty="0" smtClean="0"/>
              <a:t>They </a:t>
            </a:r>
            <a:r>
              <a:rPr lang="en-US" dirty="0"/>
              <a:t>can also be steamed or added to a stir-fry or </a:t>
            </a:r>
            <a:r>
              <a:rPr lang="en-US" dirty="0" smtClean="0"/>
              <a:t>soup</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24000"/>
            <a:ext cx="2057400" cy="1924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7937"/>
          <a:stretch/>
        </p:blipFill>
        <p:spPr bwMode="auto">
          <a:xfrm>
            <a:off x="6743344" y="1524000"/>
            <a:ext cx="1714856" cy="1924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0487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r>
              <a:rPr lang="en-US" b="1" dirty="0" smtClean="0"/>
              <a:t>Plantain</a:t>
            </a:r>
            <a:endParaRPr lang="en-US" dirty="0"/>
          </a:p>
        </p:txBody>
      </p:sp>
      <p:sp>
        <p:nvSpPr>
          <p:cNvPr id="3" name="Content Placeholder 2"/>
          <p:cNvSpPr>
            <a:spLocks noGrp="1"/>
          </p:cNvSpPr>
          <p:nvPr>
            <p:ph idx="1"/>
          </p:nvPr>
        </p:nvSpPr>
        <p:spPr>
          <a:xfrm>
            <a:off x="457200" y="1600200"/>
            <a:ext cx="4953000" cy="4953000"/>
          </a:xfrm>
          <a:solidFill>
            <a:schemeClr val="bg1">
              <a:alpha val="31000"/>
            </a:schemeClr>
          </a:solidFill>
        </p:spPr>
        <p:txBody>
          <a:bodyPr>
            <a:normAutofit/>
          </a:bodyPr>
          <a:lstStyle/>
          <a:p>
            <a:r>
              <a:rPr lang="en-US" dirty="0" smtClean="0"/>
              <a:t>Edible parts:</a:t>
            </a:r>
          </a:p>
          <a:p>
            <a:pPr lvl="2"/>
            <a:r>
              <a:rPr lang="en-US" dirty="0" smtClean="0"/>
              <a:t>Leaves</a:t>
            </a:r>
          </a:p>
          <a:p>
            <a:pPr lvl="3"/>
            <a:r>
              <a:rPr lang="en-US" dirty="0" smtClean="0"/>
              <a:t>Young leaves steamed or boiled or </a:t>
            </a:r>
            <a:r>
              <a:rPr lang="en-US" dirty="0" err="1" smtClean="0"/>
              <a:t>sateed</a:t>
            </a:r>
            <a:endParaRPr lang="en-US" dirty="0" smtClean="0"/>
          </a:p>
          <a:p>
            <a:pPr lvl="2"/>
            <a:r>
              <a:rPr lang="en-US" dirty="0" smtClean="0"/>
              <a:t>Seeds</a:t>
            </a:r>
          </a:p>
          <a:p>
            <a:pPr lvl="3"/>
            <a:r>
              <a:rPr lang="en-US" dirty="0" smtClean="0"/>
              <a:t>can be cooked like a grain or ground into a flour</a:t>
            </a:r>
          </a:p>
          <a:p>
            <a:r>
              <a:rPr lang="en-US" dirty="0" smtClean="0"/>
              <a:t>Other uses:</a:t>
            </a:r>
          </a:p>
          <a:p>
            <a:pPr lvl="2"/>
            <a:r>
              <a:rPr lang="en-US" dirty="0"/>
              <a:t>can be used topically to soothe burns, stings, rashes, and wounds</a:t>
            </a:r>
            <a:endParaRPr lang="en-US"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7662" y="1519239"/>
            <a:ext cx="3601607" cy="2443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1439" y="4114800"/>
            <a:ext cx="3149600"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93217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r>
              <a:rPr lang="en-US" b="1" dirty="0" smtClean="0"/>
              <a:t>Chickweed</a:t>
            </a:r>
            <a:endParaRPr lang="en-US" dirty="0"/>
          </a:p>
        </p:txBody>
      </p:sp>
      <p:sp>
        <p:nvSpPr>
          <p:cNvPr id="3" name="Content Placeholder 2"/>
          <p:cNvSpPr>
            <a:spLocks noGrp="1"/>
          </p:cNvSpPr>
          <p:nvPr>
            <p:ph idx="1"/>
          </p:nvPr>
        </p:nvSpPr>
        <p:spPr>
          <a:xfrm>
            <a:off x="457200" y="1600200"/>
            <a:ext cx="4953000" cy="4953000"/>
          </a:xfrm>
          <a:solidFill>
            <a:schemeClr val="bg1">
              <a:alpha val="31000"/>
            </a:schemeClr>
          </a:solidFill>
        </p:spPr>
        <p:txBody>
          <a:bodyPr>
            <a:normAutofit lnSpcReduction="10000"/>
          </a:bodyPr>
          <a:lstStyle/>
          <a:p>
            <a:r>
              <a:rPr lang="en-US" dirty="0" smtClean="0"/>
              <a:t>Edible parts:</a:t>
            </a:r>
          </a:p>
          <a:p>
            <a:pPr lvl="2"/>
            <a:r>
              <a:rPr lang="en-US" dirty="0" smtClean="0"/>
              <a:t>leaves, stems, and flowers can all be eaten either raw or cooked, where it adds a delicate spinach-like taste to any dish</a:t>
            </a:r>
          </a:p>
          <a:p>
            <a:r>
              <a:rPr lang="en-US" dirty="0" smtClean="0"/>
              <a:t>Other Uses</a:t>
            </a:r>
          </a:p>
          <a:p>
            <a:pPr lvl="2"/>
            <a:r>
              <a:rPr lang="en-US" dirty="0" smtClean="0"/>
              <a:t>can </a:t>
            </a:r>
            <a:r>
              <a:rPr lang="en-US" dirty="0"/>
              <a:t>be used topically to soothe burns, stings, rashes, and </a:t>
            </a:r>
            <a:r>
              <a:rPr lang="en-US" dirty="0" smtClean="0"/>
              <a:t>wounds</a:t>
            </a:r>
          </a:p>
          <a:p>
            <a:pPr lvl="2"/>
            <a:r>
              <a:rPr lang="en-US" dirty="0"/>
              <a:t>an be made into a tea for use as a mild </a:t>
            </a:r>
            <a:r>
              <a:rPr lang="en-US" dirty="0" smtClean="0"/>
              <a:t>diuretic</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4070389"/>
            <a:ext cx="2417392" cy="2771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4107" b="2"/>
          <a:stretch/>
        </p:blipFill>
        <p:spPr bwMode="auto">
          <a:xfrm>
            <a:off x="5410200" y="1600200"/>
            <a:ext cx="2886534" cy="2174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1057" r="22501"/>
          <a:stretch/>
        </p:blipFill>
        <p:spPr bwMode="auto">
          <a:xfrm>
            <a:off x="7557522" y="2897882"/>
            <a:ext cx="1478423" cy="1743075"/>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744446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r>
              <a:rPr lang="en-US" b="1" dirty="0" smtClean="0"/>
              <a:t>Sheep sorrel</a:t>
            </a:r>
            <a:endParaRPr lang="en-US" dirty="0"/>
          </a:p>
        </p:txBody>
      </p:sp>
      <p:sp>
        <p:nvSpPr>
          <p:cNvPr id="3" name="Content Placeholder 2"/>
          <p:cNvSpPr>
            <a:spLocks noGrp="1"/>
          </p:cNvSpPr>
          <p:nvPr>
            <p:ph idx="1"/>
          </p:nvPr>
        </p:nvSpPr>
        <p:spPr>
          <a:xfrm>
            <a:off x="457200" y="1600200"/>
            <a:ext cx="4953000" cy="4953000"/>
          </a:xfrm>
          <a:solidFill>
            <a:schemeClr val="bg1">
              <a:alpha val="31000"/>
            </a:schemeClr>
          </a:solidFill>
        </p:spPr>
        <p:txBody>
          <a:bodyPr>
            <a:normAutofit/>
          </a:bodyPr>
          <a:lstStyle/>
          <a:p>
            <a:r>
              <a:rPr lang="en-US" dirty="0" smtClean="0"/>
              <a:t>Edible parts:</a:t>
            </a:r>
          </a:p>
          <a:p>
            <a:pPr lvl="2"/>
            <a:r>
              <a:rPr lang="en-US" dirty="0" smtClean="0"/>
              <a:t>leaves, stems, and flowers </a:t>
            </a:r>
          </a:p>
          <a:p>
            <a:pPr lvl="3"/>
            <a:r>
              <a:rPr lang="en-US" dirty="0" smtClean="0"/>
              <a:t>can all be steeped then blended with a bit of mint</a:t>
            </a:r>
          </a:p>
          <a:p>
            <a:pPr lvl="3"/>
            <a:r>
              <a:rPr lang="en-US" dirty="0" smtClean="0"/>
              <a:t>Blend as pesto</a:t>
            </a:r>
          </a:p>
          <a:p>
            <a:pPr lvl="3"/>
            <a:r>
              <a:rPr lang="en-US" dirty="0" smtClean="0"/>
              <a:t>Make a soup along with nettle </a:t>
            </a:r>
          </a:p>
          <a:p>
            <a:pPr lvl="3"/>
            <a:r>
              <a:rPr lang="en-US" dirty="0" smtClean="0"/>
              <a:t>Dried then used as tea</a:t>
            </a:r>
          </a:p>
          <a:p>
            <a:pPr marL="914400" lvl="2" indent="0">
              <a:buNone/>
            </a:pPr>
            <a:endParaRPr lang="en-US" dirty="0" smtClean="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676400"/>
            <a:ext cx="2304261" cy="1725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635" y="2667000"/>
            <a:ext cx="1782513" cy="2312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519583"/>
            <a:ext cx="2258696" cy="1881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1" y="4547356"/>
            <a:ext cx="2120816" cy="1853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4080437"/>
            <a:ext cx="1952625" cy="2343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50747" y="5134284"/>
            <a:ext cx="1782513" cy="1519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51816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r>
              <a:rPr lang="en-US" b="1" dirty="0"/>
              <a:t>Pineapple </a:t>
            </a:r>
            <a:r>
              <a:rPr lang="en-US" b="1" dirty="0" smtClean="0"/>
              <a:t>Weed</a:t>
            </a:r>
            <a:endParaRPr lang="en-US" dirty="0"/>
          </a:p>
        </p:txBody>
      </p:sp>
      <p:sp>
        <p:nvSpPr>
          <p:cNvPr id="3" name="Content Placeholder 2"/>
          <p:cNvSpPr>
            <a:spLocks noGrp="1"/>
          </p:cNvSpPr>
          <p:nvPr>
            <p:ph idx="1"/>
          </p:nvPr>
        </p:nvSpPr>
        <p:spPr>
          <a:xfrm>
            <a:off x="457200" y="1600200"/>
            <a:ext cx="4953000" cy="4953000"/>
          </a:xfrm>
          <a:solidFill>
            <a:schemeClr val="bg1">
              <a:alpha val="31000"/>
            </a:schemeClr>
          </a:solidFill>
        </p:spPr>
        <p:txBody>
          <a:bodyPr>
            <a:normAutofit fontScale="77500" lnSpcReduction="20000"/>
          </a:bodyPr>
          <a:lstStyle/>
          <a:p>
            <a:r>
              <a:rPr lang="en-US" dirty="0" smtClean="0"/>
              <a:t>Edible parts:</a:t>
            </a:r>
          </a:p>
          <a:p>
            <a:pPr lvl="1"/>
            <a:r>
              <a:rPr lang="en-US" dirty="0" smtClean="0"/>
              <a:t>Leaves, shoots, flowers</a:t>
            </a:r>
          </a:p>
          <a:p>
            <a:pPr lvl="2"/>
            <a:r>
              <a:rPr lang="en-US" dirty="0" smtClean="0"/>
              <a:t>Dried plant is </a:t>
            </a:r>
            <a:r>
              <a:rPr lang="en-US" dirty="0"/>
              <a:t>said to have more soothing and relaxing properties than chamomile tea</a:t>
            </a:r>
            <a:r>
              <a:rPr lang="en-US" dirty="0" smtClean="0"/>
              <a:t>.</a:t>
            </a:r>
          </a:p>
          <a:p>
            <a:pPr lvl="2"/>
            <a:r>
              <a:rPr lang="en-US" dirty="0" smtClean="0"/>
              <a:t>Dried plants can be added to dough to add a lemon flavor</a:t>
            </a:r>
          </a:p>
          <a:p>
            <a:pPr lvl="2"/>
            <a:r>
              <a:rPr lang="en-US" dirty="0" smtClean="0"/>
              <a:t>Can </a:t>
            </a:r>
            <a:r>
              <a:rPr lang="en-US" dirty="0"/>
              <a:t>be eaten raw or cooked, although it’s rather bitter</a:t>
            </a:r>
          </a:p>
          <a:p>
            <a:r>
              <a:rPr lang="en-US" dirty="0" smtClean="0"/>
              <a:t>Other uses:</a:t>
            </a:r>
          </a:p>
          <a:p>
            <a:pPr lvl="1"/>
            <a:r>
              <a:rPr lang="en-US" dirty="0" smtClean="0"/>
              <a:t>Works </a:t>
            </a:r>
            <a:r>
              <a:rPr lang="en-US" dirty="0"/>
              <a:t>as a bug deterrent, either in fresh or powdered form.  You can rub fresh plant on exposed skin, or infuse the powder in oil and apply it.  </a:t>
            </a:r>
            <a:endParaRPr lang="en-US" dirty="0" smtClean="0"/>
          </a:p>
          <a:p>
            <a:pPr lvl="1"/>
            <a:r>
              <a:rPr lang="en-US" dirty="0" smtClean="0"/>
              <a:t>Sprinkling </a:t>
            </a:r>
            <a:r>
              <a:rPr lang="en-US" dirty="0"/>
              <a:t>the dried plant over food </a:t>
            </a:r>
            <a:r>
              <a:rPr lang="en-US" dirty="0" smtClean="0"/>
              <a:t>may help </a:t>
            </a:r>
            <a:r>
              <a:rPr lang="en-US" dirty="0"/>
              <a:t>prevent spoilage.</a:t>
            </a:r>
            <a:endParaRPr lang="en-US" dirty="0" smtClean="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600200"/>
            <a:ext cx="2645004"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0463" y="3200400"/>
            <a:ext cx="1633537" cy="1883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350" r="8066"/>
          <a:stretch/>
        </p:blipFill>
        <p:spPr bwMode="auto">
          <a:xfrm rot="10800000">
            <a:off x="5562601" y="4798853"/>
            <a:ext cx="2162086" cy="1906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10271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r>
              <a:rPr lang="en-US" b="1" dirty="0"/>
              <a:t>Purple Deadnettle</a:t>
            </a:r>
            <a:r>
              <a:rPr lang="en-US" dirty="0"/>
              <a:t> and Henbit</a:t>
            </a:r>
          </a:p>
        </p:txBody>
      </p:sp>
      <p:sp>
        <p:nvSpPr>
          <p:cNvPr id="3" name="Content Placeholder 2"/>
          <p:cNvSpPr>
            <a:spLocks noGrp="1"/>
          </p:cNvSpPr>
          <p:nvPr>
            <p:ph idx="1"/>
          </p:nvPr>
        </p:nvSpPr>
        <p:spPr>
          <a:xfrm>
            <a:off x="457200" y="1600200"/>
            <a:ext cx="4953000" cy="4953000"/>
          </a:xfrm>
          <a:solidFill>
            <a:schemeClr val="bg1">
              <a:alpha val="31000"/>
            </a:schemeClr>
          </a:solidFill>
        </p:spPr>
        <p:txBody>
          <a:bodyPr>
            <a:normAutofit fontScale="92500" lnSpcReduction="20000"/>
          </a:bodyPr>
          <a:lstStyle/>
          <a:p>
            <a:r>
              <a:rPr lang="en-US" dirty="0" smtClean="0"/>
              <a:t>Edible parts:</a:t>
            </a:r>
          </a:p>
          <a:p>
            <a:pPr lvl="1"/>
            <a:r>
              <a:rPr lang="en-US" dirty="0" smtClean="0"/>
              <a:t>Leaves, shoots, flowers</a:t>
            </a:r>
          </a:p>
          <a:p>
            <a:pPr lvl="2"/>
            <a:r>
              <a:rPr lang="en-US" dirty="0" smtClean="0"/>
              <a:t>Henbit can be consumed fresh or cooked as an edible herb, and it can be used in teas. </a:t>
            </a:r>
          </a:p>
          <a:p>
            <a:pPr lvl="2"/>
            <a:r>
              <a:rPr lang="en-US" dirty="0" smtClean="0"/>
              <a:t>Very nutritious, high in iron, vitamins and </a:t>
            </a:r>
            <a:r>
              <a:rPr lang="en-US" dirty="0" err="1" smtClean="0"/>
              <a:t>fibre</a:t>
            </a:r>
            <a:r>
              <a:rPr lang="en-US" dirty="0" smtClean="0"/>
              <a:t>. You can add raw henbit to salads, soups, wraps, or green smoothies. </a:t>
            </a:r>
          </a:p>
          <a:p>
            <a:r>
              <a:rPr lang="en-US" dirty="0" smtClean="0"/>
              <a:t>Other uses:</a:t>
            </a:r>
          </a:p>
          <a:p>
            <a:pPr lvl="1"/>
            <a:r>
              <a:rPr lang="en-US" dirty="0" smtClean="0"/>
              <a:t>Is noted as an anti-rheumatic</a:t>
            </a:r>
            <a:r>
              <a:rPr lang="en-US" dirty="0"/>
              <a:t>, diaphoretic, an excitant, febrifuge, a laxative and a stimulant.</a:t>
            </a:r>
            <a:r>
              <a:rPr lang="en-US" dirty="0" smtClean="0"/>
              <a:t> </a:t>
            </a:r>
          </a:p>
        </p:txBody>
      </p:sp>
      <p:pic>
        <p:nvPicPr>
          <p:cNvPr id="717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862" t="19801"/>
          <a:stretch/>
        </p:blipFill>
        <p:spPr bwMode="auto">
          <a:xfrm>
            <a:off x="5324475" y="1828800"/>
            <a:ext cx="1175581" cy="16296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0114" y="1828800"/>
            <a:ext cx="2419350" cy="16296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24475" y="3575703"/>
            <a:ext cx="3633979"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06149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a:t>Curly Dock</a:t>
            </a:r>
          </a:p>
        </p:txBody>
      </p:sp>
      <p:sp>
        <p:nvSpPr>
          <p:cNvPr id="3" name="Content Placeholder 2"/>
          <p:cNvSpPr>
            <a:spLocks noGrp="1"/>
          </p:cNvSpPr>
          <p:nvPr>
            <p:ph idx="1"/>
          </p:nvPr>
        </p:nvSpPr>
        <p:spPr>
          <a:xfrm>
            <a:off x="381000" y="1524000"/>
            <a:ext cx="4953000" cy="4953000"/>
          </a:xfrm>
          <a:solidFill>
            <a:schemeClr val="bg1">
              <a:alpha val="31000"/>
            </a:schemeClr>
          </a:solidFill>
        </p:spPr>
        <p:txBody>
          <a:bodyPr>
            <a:normAutofit fontScale="77500" lnSpcReduction="20000"/>
          </a:bodyPr>
          <a:lstStyle/>
          <a:p>
            <a:r>
              <a:rPr lang="en-US" dirty="0" smtClean="0"/>
              <a:t>Edible parts:</a:t>
            </a:r>
          </a:p>
          <a:p>
            <a:pPr lvl="1"/>
            <a:r>
              <a:rPr lang="en-US" dirty="0" smtClean="0"/>
              <a:t>Seeds:</a:t>
            </a:r>
          </a:p>
          <a:p>
            <a:pPr lvl="2"/>
            <a:r>
              <a:rPr lang="en-US" dirty="0"/>
              <a:t>The sand-like </a:t>
            </a:r>
            <a:r>
              <a:rPr lang="en-US" dirty="0" smtClean="0"/>
              <a:t>seeds, cousins </a:t>
            </a:r>
            <a:r>
              <a:rPr lang="en-US" dirty="0"/>
              <a:t>of buckwheat, they can be gathered, cleaned, and ground into flour.</a:t>
            </a:r>
            <a:endParaRPr lang="en-US" dirty="0" smtClean="0"/>
          </a:p>
          <a:p>
            <a:pPr lvl="1"/>
            <a:r>
              <a:rPr lang="en-US" dirty="0" smtClean="0"/>
              <a:t>Leaves:</a:t>
            </a:r>
          </a:p>
          <a:p>
            <a:pPr lvl="2"/>
            <a:r>
              <a:rPr lang="en-US" dirty="0"/>
              <a:t>Dock leaves are amazingly impressive sources of iron</a:t>
            </a:r>
            <a:endParaRPr lang="en-US" dirty="0" smtClean="0"/>
          </a:p>
          <a:p>
            <a:pPr lvl="1"/>
            <a:r>
              <a:rPr lang="en-US" dirty="0" smtClean="0"/>
              <a:t>Roots:</a:t>
            </a:r>
          </a:p>
          <a:p>
            <a:pPr lvl="2"/>
            <a:r>
              <a:rPr lang="en-US" dirty="0"/>
              <a:t>are edible, especially when young</a:t>
            </a:r>
            <a:endParaRPr lang="en-US" dirty="0" smtClean="0"/>
          </a:p>
          <a:p>
            <a:r>
              <a:rPr lang="en-US" dirty="0" smtClean="0"/>
              <a:t>Other uses:</a:t>
            </a:r>
          </a:p>
          <a:p>
            <a:pPr lvl="2"/>
            <a:r>
              <a:rPr lang="en-US" dirty="0" smtClean="0"/>
              <a:t>It is alterative, astringent and tonic, combating some skin diseases and other problems. Docks also make various dye colors, depending upon the part of the plant used.</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524000"/>
            <a:ext cx="2719387" cy="35849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200" y="4827191"/>
            <a:ext cx="2667000" cy="2001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41939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smtClean="0"/>
              <a:t>Miner's </a:t>
            </a:r>
            <a:r>
              <a:rPr lang="en-US" b="1" dirty="0"/>
              <a:t>lettuce</a:t>
            </a:r>
          </a:p>
        </p:txBody>
      </p:sp>
      <p:sp>
        <p:nvSpPr>
          <p:cNvPr id="3" name="Content Placeholder 2"/>
          <p:cNvSpPr>
            <a:spLocks noGrp="1"/>
          </p:cNvSpPr>
          <p:nvPr>
            <p:ph idx="1"/>
          </p:nvPr>
        </p:nvSpPr>
        <p:spPr>
          <a:xfrm>
            <a:off x="381000" y="1524000"/>
            <a:ext cx="4953000" cy="4953000"/>
          </a:xfrm>
          <a:solidFill>
            <a:schemeClr val="bg1">
              <a:alpha val="31000"/>
            </a:schemeClr>
          </a:solidFill>
        </p:spPr>
        <p:txBody>
          <a:bodyPr>
            <a:normAutofit/>
          </a:bodyPr>
          <a:lstStyle/>
          <a:p>
            <a:r>
              <a:rPr lang="en-US" dirty="0" smtClean="0"/>
              <a:t>Edible parts:</a:t>
            </a:r>
          </a:p>
          <a:p>
            <a:pPr lvl="1"/>
            <a:r>
              <a:rPr lang="en-US" dirty="0" smtClean="0"/>
              <a:t>Leaves, shoots, flowers</a:t>
            </a:r>
          </a:p>
          <a:p>
            <a:pPr lvl="2"/>
            <a:r>
              <a:rPr lang="en-US" dirty="0" smtClean="0"/>
              <a:t>Can be added to soups and salads </a:t>
            </a:r>
          </a:p>
          <a:p>
            <a:pPr lvl="2"/>
            <a:r>
              <a:rPr lang="en-US" dirty="0" smtClean="0"/>
              <a:t>Steamed </a:t>
            </a:r>
          </a:p>
          <a:p>
            <a:pPr lvl="2"/>
            <a:r>
              <a:rPr lang="en-US" dirty="0" smtClean="0"/>
              <a:t>Pesto</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799" y="1524000"/>
            <a:ext cx="2958031"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4419600"/>
            <a:ext cx="2631470" cy="200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9799" y="4038600"/>
            <a:ext cx="2969308" cy="247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2041" y="4419600"/>
            <a:ext cx="2667000" cy="200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33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smtClean="0"/>
              <a:t>Wood sorrel</a:t>
            </a:r>
            <a:endParaRPr lang="en-US" b="1" dirty="0"/>
          </a:p>
        </p:txBody>
      </p:sp>
      <p:sp>
        <p:nvSpPr>
          <p:cNvPr id="3" name="Content Placeholder 2"/>
          <p:cNvSpPr>
            <a:spLocks noGrp="1"/>
          </p:cNvSpPr>
          <p:nvPr>
            <p:ph idx="1"/>
          </p:nvPr>
        </p:nvSpPr>
        <p:spPr>
          <a:xfrm>
            <a:off x="381000" y="1524000"/>
            <a:ext cx="4953000" cy="4953000"/>
          </a:xfrm>
          <a:solidFill>
            <a:schemeClr val="bg1">
              <a:alpha val="31000"/>
            </a:schemeClr>
          </a:solidFill>
        </p:spPr>
        <p:txBody>
          <a:bodyPr>
            <a:normAutofit fontScale="77500" lnSpcReduction="20000"/>
          </a:bodyPr>
          <a:lstStyle/>
          <a:p>
            <a:r>
              <a:rPr lang="en-US" dirty="0" smtClean="0"/>
              <a:t>Edible parts:</a:t>
            </a:r>
          </a:p>
          <a:p>
            <a:pPr lvl="1"/>
            <a:r>
              <a:rPr lang="en-US" dirty="0"/>
              <a:t>The leaves, flowers, and immature green seed pods are all edible having a mild sour </a:t>
            </a:r>
            <a:r>
              <a:rPr lang="en-US" dirty="0" smtClean="0"/>
              <a:t>flavor </a:t>
            </a:r>
            <a:r>
              <a:rPr lang="en-US" dirty="0"/>
              <a:t>that some say resemble lemons. </a:t>
            </a:r>
            <a:endParaRPr lang="en-US" dirty="0" smtClean="0"/>
          </a:p>
          <a:p>
            <a:pPr lvl="1"/>
            <a:r>
              <a:rPr lang="en-US" dirty="0" smtClean="0"/>
              <a:t>can </a:t>
            </a:r>
            <a:r>
              <a:rPr lang="en-US" dirty="0"/>
              <a:t>be added to salads, used in soups, sauces and it can also be used as a seasoning. </a:t>
            </a:r>
            <a:endParaRPr lang="en-US" dirty="0" smtClean="0"/>
          </a:p>
          <a:p>
            <a:pPr lvl="1"/>
            <a:r>
              <a:rPr lang="en-US" dirty="0" smtClean="0"/>
              <a:t>Cool tea </a:t>
            </a:r>
            <a:r>
              <a:rPr lang="en-US" dirty="0"/>
              <a:t>can make a refreshing beverage especially when sweetened with honey. </a:t>
            </a:r>
            <a:endParaRPr lang="en-US" dirty="0" smtClean="0"/>
          </a:p>
          <a:p>
            <a:pPr lvl="2"/>
            <a:r>
              <a:rPr lang="en-US" dirty="0" smtClean="0"/>
              <a:t>In </a:t>
            </a:r>
            <a:r>
              <a:rPr lang="en-US" dirty="0"/>
              <a:t>moderate dosages, wood sorrel is cooling (refrigerant, febrifuge), diuretic, stomachic (soothing to the stomach, relieves indigestion), astringent, and catalytic.</a:t>
            </a:r>
            <a:endParaRPr lang="en-US" dirty="0" smtClean="0"/>
          </a:p>
        </p:txBody>
      </p:sp>
      <p:pic>
        <p:nvPicPr>
          <p:cNvPr id="1126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381" r="6866"/>
          <a:stretch/>
        </p:blipFill>
        <p:spPr bwMode="auto">
          <a:xfrm>
            <a:off x="5334000" y="1524000"/>
            <a:ext cx="2162087" cy="2219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711" r="15867"/>
          <a:stretch/>
        </p:blipFill>
        <p:spPr bwMode="auto">
          <a:xfrm>
            <a:off x="7547361" y="1524001"/>
            <a:ext cx="1563881" cy="2219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08421" y="3886200"/>
            <a:ext cx="3659379" cy="2738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3088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err="1" smtClean="0"/>
              <a:t>Purslane</a:t>
            </a:r>
            <a:endParaRPr lang="en-US" b="1" dirty="0"/>
          </a:p>
        </p:txBody>
      </p:sp>
      <p:sp>
        <p:nvSpPr>
          <p:cNvPr id="3" name="Content Placeholder 2"/>
          <p:cNvSpPr>
            <a:spLocks noGrp="1"/>
          </p:cNvSpPr>
          <p:nvPr>
            <p:ph idx="1"/>
          </p:nvPr>
        </p:nvSpPr>
        <p:spPr>
          <a:xfrm>
            <a:off x="381000" y="1524000"/>
            <a:ext cx="4953000" cy="4953000"/>
          </a:xfrm>
          <a:solidFill>
            <a:schemeClr val="bg1">
              <a:alpha val="31000"/>
            </a:schemeClr>
          </a:solidFill>
        </p:spPr>
        <p:txBody>
          <a:bodyPr>
            <a:normAutofit fontScale="92500" lnSpcReduction="20000"/>
          </a:bodyPr>
          <a:lstStyle/>
          <a:p>
            <a:r>
              <a:rPr lang="en-US" b="1" dirty="0" smtClean="0"/>
              <a:t>Edible parts:</a:t>
            </a:r>
          </a:p>
          <a:p>
            <a:pPr lvl="1"/>
            <a:r>
              <a:rPr lang="en-US" dirty="0"/>
              <a:t>The </a:t>
            </a:r>
            <a:r>
              <a:rPr lang="en-US" dirty="0" smtClean="0"/>
              <a:t>leaves stems</a:t>
            </a:r>
          </a:p>
          <a:p>
            <a:pPr lvl="2"/>
            <a:r>
              <a:rPr lang="en-US" dirty="0" smtClean="0"/>
              <a:t>Soups</a:t>
            </a:r>
            <a:r>
              <a:rPr lang="en-US" dirty="0"/>
              <a:t>, </a:t>
            </a:r>
            <a:r>
              <a:rPr lang="en-US" dirty="0" smtClean="0"/>
              <a:t>sauces (curry) </a:t>
            </a:r>
            <a:r>
              <a:rPr lang="en-US" dirty="0"/>
              <a:t>and it can also be used as a </a:t>
            </a:r>
            <a:r>
              <a:rPr lang="en-US" dirty="0" smtClean="0"/>
              <a:t>pesto. </a:t>
            </a:r>
          </a:p>
          <a:p>
            <a:pPr lvl="3"/>
            <a:r>
              <a:rPr lang="en-US" dirty="0" smtClean="0"/>
              <a:t>Noted as being </a:t>
            </a:r>
            <a:r>
              <a:rPr lang="en-US" dirty="0"/>
              <a:t>rich in dietary fiber, vitamins, and </a:t>
            </a:r>
            <a:r>
              <a:rPr lang="en-US" dirty="0" smtClean="0"/>
              <a:t>minerals</a:t>
            </a:r>
          </a:p>
          <a:p>
            <a:pPr lvl="3"/>
            <a:r>
              <a:rPr lang="en-US" dirty="0" smtClean="0"/>
              <a:t>leaves </a:t>
            </a:r>
            <a:r>
              <a:rPr lang="en-US" dirty="0"/>
              <a:t>contain surprisingly more </a:t>
            </a:r>
            <a:r>
              <a:rPr lang="en-US" b="1" dirty="0"/>
              <a:t>omega-3 fatty acids</a:t>
            </a:r>
            <a:r>
              <a:rPr lang="en-US" dirty="0"/>
              <a:t> (α-</a:t>
            </a:r>
            <a:r>
              <a:rPr lang="en-US" dirty="0" err="1"/>
              <a:t>linolenic</a:t>
            </a:r>
            <a:r>
              <a:rPr lang="en-US" dirty="0"/>
              <a:t> acid) than any other leafy vegetable plant</a:t>
            </a:r>
            <a:r>
              <a:rPr lang="en-US" dirty="0" smtClean="0"/>
              <a:t>.</a:t>
            </a:r>
          </a:p>
          <a:p>
            <a:pPr lvl="3"/>
            <a:r>
              <a:rPr lang="en-US" dirty="0"/>
              <a:t> rich source of vitamin C, and some B-complex vitamins like riboflavin, niacin, pyridoxine and carotenoids, as well as dietary minerals, such as iron, magnesium, calcium, potassium, and manganese</a:t>
            </a:r>
            <a:endParaRPr lang="en-US" dirty="0" smtClean="0"/>
          </a:p>
        </p:txBody>
      </p:sp>
      <p:pic>
        <p:nvPicPr>
          <p:cNvPr id="1229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7800" y="4953000"/>
            <a:ext cx="2444074"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1548213"/>
            <a:ext cx="28448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6"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2854" y="3505200"/>
            <a:ext cx="2079256"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4589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a:t>C</a:t>
            </a:r>
            <a:r>
              <a:rPr lang="en-US" b="1" dirty="0" smtClean="0"/>
              <a:t>attail</a:t>
            </a:r>
            <a:endParaRPr lang="en-US" b="1" dirty="0"/>
          </a:p>
        </p:txBody>
      </p:sp>
      <p:sp>
        <p:nvSpPr>
          <p:cNvPr id="3" name="Content Placeholder 2"/>
          <p:cNvSpPr>
            <a:spLocks noGrp="1"/>
          </p:cNvSpPr>
          <p:nvPr>
            <p:ph idx="1"/>
          </p:nvPr>
        </p:nvSpPr>
        <p:spPr>
          <a:xfrm>
            <a:off x="381000" y="1524000"/>
            <a:ext cx="4953000" cy="4953000"/>
          </a:xfrm>
          <a:solidFill>
            <a:schemeClr val="bg1">
              <a:alpha val="31000"/>
            </a:schemeClr>
          </a:solidFill>
        </p:spPr>
        <p:txBody>
          <a:bodyPr>
            <a:normAutofit fontScale="92500"/>
          </a:bodyPr>
          <a:lstStyle/>
          <a:p>
            <a:r>
              <a:rPr lang="en-US" b="1" dirty="0" smtClean="0"/>
              <a:t>Edible parts:</a:t>
            </a:r>
          </a:p>
          <a:p>
            <a:pPr lvl="1"/>
            <a:r>
              <a:rPr lang="en-US" dirty="0" smtClean="0"/>
              <a:t>The stems, Roots, Flowers</a:t>
            </a:r>
          </a:p>
          <a:p>
            <a:pPr lvl="2"/>
            <a:r>
              <a:rPr lang="en-US" dirty="0" smtClean="0"/>
              <a:t>“You </a:t>
            </a:r>
            <a:r>
              <a:rPr lang="en-US" dirty="0"/>
              <a:t>name it and we’ll make it from cattails!” Cattails are the supermarket of the wilds. </a:t>
            </a:r>
          </a:p>
          <a:p>
            <a:pPr lvl="2"/>
            <a:r>
              <a:rPr lang="en-US" dirty="0" smtClean="0"/>
              <a:t>The </a:t>
            </a:r>
            <a:r>
              <a:rPr lang="en-US" dirty="0"/>
              <a:t>young cob-like tips of the plant are edible </a:t>
            </a:r>
          </a:p>
          <a:p>
            <a:pPr lvl="2"/>
            <a:r>
              <a:rPr lang="en-US" dirty="0" smtClean="0"/>
              <a:t>Dry </a:t>
            </a:r>
            <a:r>
              <a:rPr lang="en-US" dirty="0"/>
              <a:t>the peeled roots </a:t>
            </a:r>
          </a:p>
          <a:p>
            <a:pPr lvl="3"/>
            <a:r>
              <a:rPr lang="en-US" dirty="0" smtClean="0"/>
              <a:t>Chop </a:t>
            </a:r>
            <a:r>
              <a:rPr lang="en-US" dirty="0"/>
              <a:t>roots into small pieces, and then pound them </a:t>
            </a:r>
            <a:r>
              <a:rPr lang="en-US" dirty="0" smtClean="0"/>
              <a:t>used </a:t>
            </a:r>
            <a:r>
              <a:rPr lang="en-US" dirty="0"/>
              <a:t>as flour.   </a:t>
            </a:r>
            <a:endParaRPr lang="en-US" dirty="0" smtClean="0"/>
          </a:p>
          <a:p>
            <a:pPr lvl="3"/>
            <a:r>
              <a:rPr lang="en-US" dirty="0" smtClean="0"/>
              <a:t>The </a:t>
            </a:r>
            <a:r>
              <a:rPr lang="en-US" dirty="0"/>
              <a:t>roots also can be boiled like potatoes </a:t>
            </a:r>
            <a:endParaRPr lang="en-US" dirty="0" smtClean="0"/>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314" t="5962" r="4631" b="20203"/>
          <a:stretch/>
        </p:blipFill>
        <p:spPr bwMode="auto">
          <a:xfrm>
            <a:off x="7287924" y="5422237"/>
            <a:ext cx="1846848" cy="13097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83036" y="5422237"/>
            <a:ext cx="1922471" cy="1316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8832" y="3858638"/>
            <a:ext cx="1993352" cy="14930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9444" y="1524000"/>
            <a:ext cx="3344789" cy="22422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2911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a:t>field mustard</a:t>
            </a:r>
          </a:p>
        </p:txBody>
      </p:sp>
      <p:sp>
        <p:nvSpPr>
          <p:cNvPr id="3" name="Content Placeholder 2"/>
          <p:cNvSpPr>
            <a:spLocks noGrp="1"/>
          </p:cNvSpPr>
          <p:nvPr>
            <p:ph idx="1"/>
          </p:nvPr>
        </p:nvSpPr>
        <p:spPr>
          <a:xfrm>
            <a:off x="381000" y="1524000"/>
            <a:ext cx="4953000" cy="4953000"/>
          </a:xfrm>
          <a:solidFill>
            <a:schemeClr val="bg1">
              <a:alpha val="31000"/>
            </a:schemeClr>
          </a:solidFill>
        </p:spPr>
        <p:txBody>
          <a:bodyPr>
            <a:normAutofit fontScale="92500"/>
          </a:bodyPr>
          <a:lstStyle/>
          <a:p>
            <a:r>
              <a:rPr lang="en-US" b="1" dirty="0" smtClean="0"/>
              <a:t>Edible parts:</a:t>
            </a:r>
          </a:p>
          <a:p>
            <a:pPr lvl="1"/>
            <a:r>
              <a:rPr lang="en-US" b="1" dirty="0" smtClean="0"/>
              <a:t>Leaves, flowers, stems, roots</a:t>
            </a:r>
          </a:p>
          <a:p>
            <a:pPr lvl="2"/>
            <a:r>
              <a:rPr lang="en-US" dirty="0"/>
              <a:t> </a:t>
            </a:r>
            <a:r>
              <a:rPr lang="en-US" dirty="0" smtClean="0"/>
              <a:t>The </a:t>
            </a:r>
            <a:r>
              <a:rPr lang="en-US" dirty="0"/>
              <a:t>greens well and cook in salted water. Wild mustard can be somewhat sharp when raw and somewhat bitter when cooked.</a:t>
            </a:r>
            <a:endParaRPr lang="en-US" dirty="0" smtClean="0"/>
          </a:p>
          <a:p>
            <a:pPr lvl="2"/>
            <a:r>
              <a:rPr lang="en-US" dirty="0"/>
              <a:t>F</a:t>
            </a:r>
            <a:r>
              <a:rPr lang="en-US" dirty="0" smtClean="0"/>
              <a:t>lowering </a:t>
            </a:r>
            <a:r>
              <a:rPr lang="en-US" dirty="0"/>
              <a:t>tops </a:t>
            </a:r>
            <a:r>
              <a:rPr lang="en-US" dirty="0" smtClean="0"/>
              <a:t>can be cooked </a:t>
            </a:r>
            <a:r>
              <a:rPr lang="en-US" dirty="0"/>
              <a:t>like broccoli</a:t>
            </a:r>
            <a:r>
              <a:rPr lang="en-US" dirty="0" smtClean="0"/>
              <a:t> just </a:t>
            </a:r>
            <a:r>
              <a:rPr lang="en-US" dirty="0"/>
              <a:t>before they open.  </a:t>
            </a:r>
            <a:endParaRPr lang="en-US" dirty="0" smtClean="0"/>
          </a:p>
          <a:p>
            <a:pPr lvl="2"/>
            <a:r>
              <a:rPr lang="en-US" dirty="0" smtClean="0"/>
              <a:t>The </a:t>
            </a:r>
            <a:r>
              <a:rPr lang="en-US" dirty="0"/>
              <a:t>seeds </a:t>
            </a:r>
            <a:r>
              <a:rPr lang="en-US" dirty="0" smtClean="0"/>
              <a:t>can </a:t>
            </a:r>
            <a:r>
              <a:rPr lang="en-US" dirty="0"/>
              <a:t>be used to make mustard.  They can also be used in pickling.</a:t>
            </a:r>
            <a:endParaRPr lang="en-US" b="1" dirty="0"/>
          </a:p>
          <a:p>
            <a:pPr lvl="2"/>
            <a:endParaRPr lang="en-US" b="1" dirty="0" smtClean="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1459907"/>
            <a:ext cx="1733320" cy="2311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522" y="1459907"/>
            <a:ext cx="1853396" cy="2311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4602956"/>
            <a:ext cx="2076449" cy="2076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0522" y="3886200"/>
            <a:ext cx="2152420" cy="1433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4944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err="1" smtClean="0"/>
              <a:t>bittercress</a:t>
            </a:r>
            <a:endParaRPr lang="en-US" b="1" dirty="0"/>
          </a:p>
        </p:txBody>
      </p:sp>
      <p:sp>
        <p:nvSpPr>
          <p:cNvPr id="3" name="Content Placeholder 2"/>
          <p:cNvSpPr>
            <a:spLocks noGrp="1"/>
          </p:cNvSpPr>
          <p:nvPr>
            <p:ph idx="1"/>
          </p:nvPr>
        </p:nvSpPr>
        <p:spPr>
          <a:xfrm>
            <a:off x="381000" y="1524000"/>
            <a:ext cx="4953000" cy="4953000"/>
          </a:xfrm>
          <a:solidFill>
            <a:schemeClr val="bg1">
              <a:alpha val="31000"/>
            </a:schemeClr>
          </a:solidFill>
        </p:spPr>
        <p:txBody>
          <a:bodyPr>
            <a:normAutofit/>
          </a:bodyPr>
          <a:lstStyle/>
          <a:p>
            <a:r>
              <a:rPr lang="en-US" dirty="0" smtClean="0"/>
              <a:t>Edible parts:</a:t>
            </a:r>
          </a:p>
          <a:p>
            <a:pPr lvl="1"/>
            <a:r>
              <a:rPr lang="en-US" dirty="0" smtClean="0"/>
              <a:t>Leaves, shoots, flowers</a:t>
            </a:r>
          </a:p>
          <a:p>
            <a:pPr lvl="2"/>
            <a:r>
              <a:rPr lang="en-US" dirty="0" smtClean="0"/>
              <a:t>Can be added to soups and salads </a:t>
            </a:r>
          </a:p>
          <a:p>
            <a:pPr lvl="2"/>
            <a:r>
              <a:rPr lang="en-US" dirty="0" smtClean="0"/>
              <a:t>Bitter mustard flavor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8215" y="1524000"/>
            <a:ext cx="2954786" cy="2691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10771" y="4426398"/>
            <a:ext cx="2362200" cy="2150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2740" y="4426398"/>
            <a:ext cx="2735660" cy="2150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490" y="4426398"/>
            <a:ext cx="3238500" cy="2150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780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smtClean="0"/>
              <a:t>Perennial Pepperweed </a:t>
            </a:r>
            <a:endParaRPr lang="en-US" b="1" dirty="0"/>
          </a:p>
        </p:txBody>
      </p:sp>
      <p:sp>
        <p:nvSpPr>
          <p:cNvPr id="3" name="Content Placeholder 2"/>
          <p:cNvSpPr>
            <a:spLocks noGrp="1"/>
          </p:cNvSpPr>
          <p:nvPr>
            <p:ph idx="1"/>
          </p:nvPr>
        </p:nvSpPr>
        <p:spPr>
          <a:xfrm>
            <a:off x="381000" y="1524000"/>
            <a:ext cx="4953000" cy="4953000"/>
          </a:xfrm>
          <a:solidFill>
            <a:schemeClr val="bg1">
              <a:alpha val="31000"/>
            </a:schemeClr>
          </a:solidFill>
        </p:spPr>
        <p:txBody>
          <a:bodyPr>
            <a:normAutofit/>
          </a:bodyPr>
          <a:lstStyle/>
          <a:p>
            <a:r>
              <a:rPr lang="en-US" b="1" dirty="0" smtClean="0"/>
              <a:t>Edible parts:</a:t>
            </a:r>
          </a:p>
          <a:p>
            <a:pPr lvl="1"/>
            <a:r>
              <a:rPr lang="en-US" b="1" dirty="0" smtClean="0"/>
              <a:t>Leaves &amp; roots</a:t>
            </a:r>
          </a:p>
          <a:p>
            <a:pPr lvl="2"/>
            <a:r>
              <a:rPr lang="en-US" dirty="0"/>
              <a:t> </a:t>
            </a:r>
            <a:r>
              <a:rPr lang="en-US" dirty="0" smtClean="0"/>
              <a:t>The spring greens are edible when cooked</a:t>
            </a:r>
            <a:endParaRPr lang="en-US" b="1" dirty="0"/>
          </a:p>
          <a:p>
            <a:pPr lvl="2"/>
            <a:r>
              <a:rPr lang="en-US" dirty="0" smtClean="0"/>
              <a:t>Root can be used as a horseradish </a:t>
            </a:r>
          </a:p>
          <a:p>
            <a:pPr lvl="3" fontAlgn="base"/>
            <a:r>
              <a:rPr lang="en-US" dirty="0"/>
              <a:t>8-10-inch long piece of </a:t>
            </a:r>
            <a:r>
              <a:rPr lang="en-US" dirty="0" smtClean="0"/>
              <a:t>root</a:t>
            </a:r>
            <a:endParaRPr lang="en-US" dirty="0"/>
          </a:p>
          <a:p>
            <a:pPr lvl="3" fontAlgn="base"/>
            <a:r>
              <a:rPr lang="en-US" dirty="0"/>
              <a:t>2 </a:t>
            </a:r>
            <a:r>
              <a:rPr lang="en-US" dirty="0" err="1"/>
              <a:t>Tbsp</a:t>
            </a:r>
            <a:r>
              <a:rPr lang="en-US" dirty="0"/>
              <a:t> water</a:t>
            </a:r>
          </a:p>
          <a:p>
            <a:pPr lvl="3" fontAlgn="base"/>
            <a:r>
              <a:rPr lang="en-US" dirty="0"/>
              <a:t>1 </a:t>
            </a:r>
            <a:r>
              <a:rPr lang="en-US" dirty="0" err="1"/>
              <a:t>Tbsp</a:t>
            </a:r>
            <a:r>
              <a:rPr lang="en-US" dirty="0"/>
              <a:t> white vinegar</a:t>
            </a:r>
          </a:p>
          <a:p>
            <a:pPr lvl="3" fontAlgn="base"/>
            <a:r>
              <a:rPr lang="en-US" dirty="0"/>
              <a:t>Pinch salt</a:t>
            </a:r>
          </a:p>
          <a:p>
            <a:pPr lvl="3"/>
            <a:endParaRPr lang="en-US" dirty="0" smtClean="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50" y="3219450"/>
            <a:ext cx="2381250" cy="1790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6713" y="1524000"/>
            <a:ext cx="1762125"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59732" y="4359904"/>
            <a:ext cx="1696085" cy="2336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5642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smtClean="0"/>
              <a:t>Chervil</a:t>
            </a:r>
            <a:endParaRPr lang="en-US" b="1" dirty="0"/>
          </a:p>
        </p:txBody>
      </p:sp>
      <p:sp>
        <p:nvSpPr>
          <p:cNvPr id="3" name="Content Placeholder 2"/>
          <p:cNvSpPr>
            <a:spLocks noGrp="1"/>
          </p:cNvSpPr>
          <p:nvPr>
            <p:ph idx="1"/>
          </p:nvPr>
        </p:nvSpPr>
        <p:spPr>
          <a:xfrm>
            <a:off x="381000" y="1524000"/>
            <a:ext cx="4953000" cy="4953000"/>
          </a:xfrm>
          <a:solidFill>
            <a:schemeClr val="bg1">
              <a:alpha val="31000"/>
            </a:schemeClr>
          </a:solidFill>
        </p:spPr>
        <p:txBody>
          <a:bodyPr>
            <a:normAutofit/>
          </a:bodyPr>
          <a:lstStyle/>
          <a:p>
            <a:r>
              <a:rPr lang="en-US" b="1" dirty="0" smtClean="0"/>
              <a:t>Edible parts:</a:t>
            </a:r>
          </a:p>
          <a:p>
            <a:pPr lvl="1"/>
            <a:r>
              <a:rPr lang="en-US" sz="2400" dirty="0"/>
              <a:t>Chervil looks like a petite feathery version of </a:t>
            </a:r>
            <a:r>
              <a:rPr lang="en-US" sz="2400" dirty="0" smtClean="0"/>
              <a:t>flat leaf </a:t>
            </a:r>
            <a:r>
              <a:rPr lang="en-US" sz="2400" dirty="0"/>
              <a:t>parsley and has a mild, sweet aniseed </a:t>
            </a:r>
            <a:r>
              <a:rPr lang="en-US" sz="2400" dirty="0" smtClean="0"/>
              <a:t>flavor.</a:t>
            </a:r>
            <a:endParaRPr lang="en-US" sz="2400" b="1" dirty="0" smtClean="0"/>
          </a:p>
          <a:p>
            <a:pPr lvl="2"/>
            <a:r>
              <a:rPr lang="en-US" sz="1800" b="1" dirty="0"/>
              <a:t>L</a:t>
            </a:r>
            <a:r>
              <a:rPr lang="en-US" sz="1800" b="1" dirty="0" smtClean="0"/>
              <a:t>eaves</a:t>
            </a:r>
            <a:r>
              <a:rPr lang="en-US" sz="1800" dirty="0"/>
              <a:t> can be chopped up and used to flavor any number of dishes, either hot or cold, much like you would use any other culinary herb. </a:t>
            </a:r>
            <a:r>
              <a:rPr lang="en-US" sz="1800" dirty="0" smtClean="0"/>
              <a:t>It </a:t>
            </a:r>
            <a:r>
              <a:rPr lang="en-US" sz="1800" dirty="0"/>
              <a:t>works well with fish, elegant soups, and butter sauces and adds a final flourish to many a restaurant dish</a:t>
            </a:r>
            <a:r>
              <a:rPr lang="en-US" sz="1800" dirty="0" smtClean="0"/>
              <a:t>.</a:t>
            </a:r>
          </a:p>
          <a:p>
            <a:pPr lvl="2"/>
            <a:r>
              <a:rPr lang="en-US" sz="1800" b="1" dirty="0" smtClean="0"/>
              <a:t>Roots</a:t>
            </a:r>
            <a:r>
              <a:rPr lang="en-US" sz="1800" dirty="0" smtClean="0"/>
              <a:t> can be cooked and roasted</a:t>
            </a:r>
            <a:endParaRPr lang="en-US" sz="1800"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4278752"/>
            <a:ext cx="1664961" cy="2490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871" t="15566" r="9127" b="31250"/>
          <a:stretch/>
        </p:blipFill>
        <p:spPr bwMode="auto">
          <a:xfrm>
            <a:off x="6629400" y="3429000"/>
            <a:ext cx="2386412" cy="1641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524000"/>
            <a:ext cx="1955625" cy="2500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8759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smtClean="0"/>
              <a:t>Wild Carrot / Queen Anne’s Lace</a:t>
            </a:r>
            <a:endParaRPr lang="en-US" b="1" dirty="0"/>
          </a:p>
        </p:txBody>
      </p:sp>
      <p:sp>
        <p:nvSpPr>
          <p:cNvPr id="3" name="Content Placeholder 2"/>
          <p:cNvSpPr>
            <a:spLocks noGrp="1"/>
          </p:cNvSpPr>
          <p:nvPr>
            <p:ph idx="1"/>
          </p:nvPr>
        </p:nvSpPr>
        <p:spPr>
          <a:xfrm>
            <a:off x="381000" y="1524000"/>
            <a:ext cx="4953000" cy="4953000"/>
          </a:xfrm>
          <a:solidFill>
            <a:schemeClr val="bg1">
              <a:alpha val="31000"/>
            </a:schemeClr>
          </a:solidFill>
        </p:spPr>
        <p:txBody>
          <a:bodyPr>
            <a:normAutofit/>
          </a:bodyPr>
          <a:lstStyle/>
          <a:p>
            <a:r>
              <a:rPr lang="en-US" b="1" dirty="0" smtClean="0"/>
              <a:t>Edible parts:</a:t>
            </a:r>
          </a:p>
          <a:p>
            <a:pPr lvl="1"/>
            <a:r>
              <a:rPr lang="en-US" b="1" dirty="0" smtClean="0"/>
              <a:t>Root: </a:t>
            </a:r>
            <a:r>
              <a:rPr lang="en-US" dirty="0" smtClean="0"/>
              <a:t>roasted root veg in soups and or over greens</a:t>
            </a:r>
          </a:p>
          <a:p>
            <a:pPr lvl="2"/>
            <a:r>
              <a:rPr lang="en-US" dirty="0" smtClean="0"/>
              <a:t>Can also be cooked into cakes</a:t>
            </a:r>
          </a:p>
          <a:p>
            <a:pPr lvl="1"/>
            <a:r>
              <a:rPr lang="en-US" b="1" dirty="0" smtClean="0"/>
              <a:t>Flowers: </a:t>
            </a:r>
            <a:r>
              <a:rPr lang="en-US" dirty="0" smtClean="0"/>
              <a:t>Used in jelly and as garnish </a:t>
            </a:r>
          </a:p>
          <a:p>
            <a:pPr lvl="1"/>
            <a:endParaRPr lang="en-US" b="1" dirty="0"/>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779"/>
          <a:stretch/>
        </p:blipFill>
        <p:spPr bwMode="auto">
          <a:xfrm>
            <a:off x="5562600" y="1524000"/>
            <a:ext cx="3352800" cy="236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80296" y="3962400"/>
            <a:ext cx="1935104"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0491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smtClean="0"/>
              <a:t>Wild Carrot VS Hemlock</a:t>
            </a:r>
            <a:endParaRPr lang="en-US" b="1" dirty="0"/>
          </a:p>
        </p:txBody>
      </p:sp>
      <p:sp>
        <p:nvSpPr>
          <p:cNvPr id="3" name="Content Placeholder 2"/>
          <p:cNvSpPr>
            <a:spLocks noGrp="1"/>
          </p:cNvSpPr>
          <p:nvPr>
            <p:ph idx="1"/>
          </p:nvPr>
        </p:nvSpPr>
        <p:spPr>
          <a:xfrm>
            <a:off x="381000" y="1524000"/>
            <a:ext cx="4953000" cy="3581400"/>
          </a:xfrm>
          <a:solidFill>
            <a:schemeClr val="bg1">
              <a:alpha val="31000"/>
            </a:schemeClr>
          </a:solidFill>
        </p:spPr>
        <p:txBody>
          <a:bodyPr>
            <a:normAutofit lnSpcReduction="10000"/>
          </a:bodyPr>
          <a:lstStyle/>
          <a:p>
            <a:pPr marL="457200" lvl="1" indent="0">
              <a:buNone/>
            </a:pPr>
            <a:r>
              <a:rPr lang="en-US" sz="4400" b="1" dirty="0">
                <a:solidFill>
                  <a:srgbClr val="C00000"/>
                </a:solidFill>
              </a:rPr>
              <a:t>Caution: </a:t>
            </a:r>
            <a:endParaRPr lang="en-US" sz="4400" b="1" dirty="0" smtClean="0">
              <a:solidFill>
                <a:srgbClr val="C00000"/>
              </a:solidFill>
            </a:endParaRPr>
          </a:p>
          <a:p>
            <a:pPr marL="457200" lvl="1" indent="0">
              <a:buNone/>
            </a:pPr>
            <a:r>
              <a:rPr lang="en-US" sz="3600" b="1" dirty="0" smtClean="0">
                <a:solidFill>
                  <a:srgbClr val="C00000"/>
                </a:solidFill>
              </a:rPr>
              <a:t>do </a:t>
            </a:r>
            <a:r>
              <a:rPr lang="en-US" sz="3600" b="1" dirty="0">
                <a:solidFill>
                  <a:srgbClr val="C00000"/>
                </a:solidFill>
              </a:rPr>
              <a:t>not confuse this plant with poison hemlock! </a:t>
            </a:r>
            <a:endParaRPr lang="en-US" sz="3600" b="1" dirty="0" smtClean="0">
              <a:solidFill>
                <a:srgbClr val="C00000"/>
              </a:solidFill>
            </a:endParaRPr>
          </a:p>
          <a:p>
            <a:pPr marL="457200" lvl="1" indent="0">
              <a:buNone/>
            </a:pPr>
            <a:r>
              <a:rPr lang="en-US" sz="3600" b="1" dirty="0" smtClean="0">
                <a:solidFill>
                  <a:srgbClr val="C00000"/>
                </a:solidFill>
              </a:rPr>
              <a:t>Hemlock is highly toxic!!!</a:t>
            </a:r>
            <a:endParaRPr lang="en-US" sz="3600" b="1" dirty="0">
              <a:solidFill>
                <a:srgbClr val="C00000"/>
              </a:solidFill>
            </a:endParaRPr>
          </a:p>
          <a:p>
            <a:pPr lvl="1"/>
            <a:endParaRPr lang="en-US" b="1" dirty="0"/>
          </a:p>
        </p:txBody>
      </p:sp>
      <p:pic>
        <p:nvPicPr>
          <p:cNvPr id="133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600200"/>
            <a:ext cx="1676400" cy="3352800"/>
          </a:xfrm>
          <a:prstGeom prst="rect">
            <a:avLst/>
          </a:prstGeom>
          <a:noFill/>
          <a:ln w="9525">
            <a:solidFill>
              <a:srgbClr val="C00000"/>
            </a:solidFill>
            <a:miter lim="800000"/>
            <a:headEnd/>
            <a:tailEnd/>
          </a:ln>
          <a:extLst>
            <a:ext uri="{909E8E84-426E-40DD-AFC4-6F175D3DCCD1}">
              <a14:hiddenFill xmlns:a14="http://schemas.microsoft.com/office/drawing/2010/main">
                <a:solidFill>
                  <a:schemeClr val="accent1"/>
                </a:solidFill>
              </a14:hiddenFill>
            </a:ext>
          </a:extLst>
        </p:spPr>
      </p:pic>
      <p:pic>
        <p:nvPicPr>
          <p:cNvPr id="13317"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9921" r="53645"/>
          <a:stretch/>
        </p:blipFill>
        <p:spPr bwMode="auto">
          <a:xfrm>
            <a:off x="7239000" y="1600200"/>
            <a:ext cx="1647914" cy="3392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141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smtClean="0"/>
              <a:t>Fennel </a:t>
            </a:r>
            <a:endParaRPr lang="en-US" b="1" dirty="0"/>
          </a:p>
        </p:txBody>
      </p:sp>
      <p:sp>
        <p:nvSpPr>
          <p:cNvPr id="3" name="Content Placeholder 2"/>
          <p:cNvSpPr>
            <a:spLocks noGrp="1"/>
          </p:cNvSpPr>
          <p:nvPr>
            <p:ph idx="1"/>
          </p:nvPr>
        </p:nvSpPr>
        <p:spPr>
          <a:xfrm>
            <a:off x="381000" y="1524000"/>
            <a:ext cx="4953000" cy="4953000"/>
          </a:xfrm>
          <a:solidFill>
            <a:schemeClr val="bg1">
              <a:alpha val="31000"/>
            </a:schemeClr>
          </a:solidFill>
        </p:spPr>
        <p:txBody>
          <a:bodyPr>
            <a:normAutofit/>
          </a:bodyPr>
          <a:lstStyle/>
          <a:p>
            <a:r>
              <a:rPr lang="en-US" sz="2000" b="1" dirty="0" smtClean="0"/>
              <a:t>Edible parts:</a:t>
            </a:r>
          </a:p>
          <a:p>
            <a:pPr lvl="1"/>
            <a:r>
              <a:rPr lang="en-US" sz="1600" b="1" dirty="0"/>
              <a:t>L</a:t>
            </a:r>
            <a:r>
              <a:rPr lang="en-US" sz="1600" b="1" dirty="0" smtClean="0"/>
              <a:t>eaves</a:t>
            </a:r>
            <a:r>
              <a:rPr lang="en-US" sz="1600" dirty="0"/>
              <a:t> can be chopped up and used to flavor any number of dishes, either hot or cold, much like you would use any other culinary herb.  Use it in dishes that also feature citrus, or in any dish that reminds you of spring.  </a:t>
            </a:r>
            <a:r>
              <a:rPr lang="en-US" sz="1600" dirty="0" smtClean="0"/>
              <a:t>The fronds </a:t>
            </a:r>
            <a:r>
              <a:rPr lang="en-US" sz="1600" dirty="0"/>
              <a:t>also make a </a:t>
            </a:r>
            <a:r>
              <a:rPr lang="en-US" sz="1600" dirty="0" smtClean="0"/>
              <a:t>beautiful garnish </a:t>
            </a:r>
            <a:r>
              <a:rPr lang="en-US" sz="1600" dirty="0"/>
              <a:t>for dishes containing fennel.</a:t>
            </a:r>
          </a:p>
          <a:p>
            <a:pPr lvl="1"/>
            <a:r>
              <a:rPr lang="en-US" sz="1600" b="1" dirty="0" smtClean="0"/>
              <a:t>Seeds</a:t>
            </a:r>
            <a:r>
              <a:rPr lang="en-US" sz="1600" dirty="0"/>
              <a:t> are one of the primary spices in Italian sausage, and they are also used frequently in Indian and Middle Eastern cuisine.</a:t>
            </a:r>
          </a:p>
          <a:p>
            <a:pPr lvl="1"/>
            <a:r>
              <a:rPr lang="en-US" sz="1600" b="1" dirty="0" smtClean="0"/>
              <a:t>Pollen</a:t>
            </a:r>
            <a:r>
              <a:rPr lang="en-US" sz="1600" dirty="0"/>
              <a:t> is one of those ingredients that is almost exclusively used in fine dining kitchens. </a:t>
            </a:r>
            <a:r>
              <a:rPr lang="en-US" sz="1600" dirty="0" smtClean="0"/>
              <a:t> </a:t>
            </a:r>
            <a:r>
              <a:rPr lang="en-US" sz="1600" dirty="0"/>
              <a:t>It has a very concentrated, musky-anise aroma and flavor.  A little goes a long way, </a:t>
            </a:r>
            <a:r>
              <a:rPr lang="en-US" sz="1600" dirty="0" smtClean="0"/>
              <a:t>mix </a:t>
            </a:r>
            <a:r>
              <a:rPr lang="en-US" sz="1600" dirty="0"/>
              <a:t>some into a cream sauce or use it as part of a dry spice rub</a:t>
            </a:r>
            <a:r>
              <a:rPr lang="en-US" sz="1600" dirty="0" smtClean="0"/>
              <a:t>.</a:t>
            </a:r>
          </a:p>
          <a:p>
            <a:pPr lvl="1"/>
            <a:r>
              <a:rPr lang="en-US" sz="1600" b="1" dirty="0" smtClean="0"/>
              <a:t>Roots/Bulb </a:t>
            </a:r>
            <a:r>
              <a:rPr lang="en-US" sz="1600" dirty="0" smtClean="0"/>
              <a:t> can be cooked and caramelized with onions adding a bright spring flavor.</a:t>
            </a:r>
            <a:endParaRPr lang="en-US" sz="1600" dirty="0"/>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9400" y="3352800"/>
            <a:ext cx="2228408"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6805" y="1547858"/>
            <a:ext cx="2336799"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1774" y="4878463"/>
            <a:ext cx="2334426" cy="1812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5932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smtClean="0"/>
              <a:t>Lamb’s Quarters</a:t>
            </a:r>
            <a:endParaRPr lang="en-US" b="1" dirty="0"/>
          </a:p>
        </p:txBody>
      </p:sp>
      <p:sp>
        <p:nvSpPr>
          <p:cNvPr id="3" name="Content Placeholder 2"/>
          <p:cNvSpPr>
            <a:spLocks noGrp="1"/>
          </p:cNvSpPr>
          <p:nvPr>
            <p:ph idx="1"/>
          </p:nvPr>
        </p:nvSpPr>
        <p:spPr>
          <a:xfrm>
            <a:off x="381000" y="1524000"/>
            <a:ext cx="4953000" cy="5191570"/>
          </a:xfrm>
          <a:solidFill>
            <a:schemeClr val="bg1">
              <a:alpha val="31000"/>
            </a:schemeClr>
          </a:solidFill>
        </p:spPr>
        <p:txBody>
          <a:bodyPr>
            <a:normAutofit fontScale="92500" lnSpcReduction="20000"/>
          </a:bodyPr>
          <a:lstStyle/>
          <a:p>
            <a:r>
              <a:rPr lang="en-US" b="1" dirty="0" smtClean="0"/>
              <a:t>Edible parts:</a:t>
            </a:r>
          </a:p>
          <a:p>
            <a:pPr lvl="1"/>
            <a:r>
              <a:rPr lang="en-US" dirty="0" err="1" smtClean="0"/>
              <a:t>Leaves,shoots,flowers</a:t>
            </a:r>
            <a:r>
              <a:rPr lang="en-US" dirty="0" smtClean="0"/>
              <a:t> </a:t>
            </a:r>
          </a:p>
          <a:p>
            <a:pPr lvl="2"/>
            <a:r>
              <a:rPr lang="en-US" dirty="0" smtClean="0"/>
              <a:t>Lamb’s </a:t>
            </a:r>
            <a:r>
              <a:rPr lang="en-US" dirty="0"/>
              <a:t>quarters contain some oxalic acid therefore when eating this raw, small quantities are recommended. Cooking removes this acid. </a:t>
            </a:r>
            <a:endParaRPr lang="en-US" dirty="0" smtClean="0"/>
          </a:p>
          <a:p>
            <a:pPr lvl="2"/>
            <a:r>
              <a:rPr lang="en-US" dirty="0" smtClean="0"/>
              <a:t>Eaten </a:t>
            </a:r>
            <a:r>
              <a:rPr lang="en-US" dirty="0"/>
              <a:t>in salads or added to smoothies and juices. </a:t>
            </a:r>
            <a:endParaRPr lang="en-US" dirty="0" smtClean="0"/>
          </a:p>
          <a:p>
            <a:pPr lvl="3"/>
            <a:r>
              <a:rPr lang="en-US" dirty="0" smtClean="0"/>
              <a:t>Steaming </a:t>
            </a:r>
            <a:r>
              <a:rPr lang="en-US" dirty="0"/>
              <a:t>this edible weed is one method of cooking, or can be added to soups, sautés and much more</a:t>
            </a:r>
            <a:r>
              <a:rPr lang="en-US" dirty="0" smtClean="0"/>
              <a:t>.</a:t>
            </a:r>
          </a:p>
          <a:p>
            <a:pPr lvl="3"/>
            <a:r>
              <a:rPr lang="en-US" dirty="0" smtClean="0"/>
              <a:t> </a:t>
            </a:r>
            <a:r>
              <a:rPr lang="en-US" dirty="0"/>
              <a:t>Drying this wild edible is one way to add this nutritious plant to your meals throughout the winter or you can blanch and freeze the leaves.</a:t>
            </a:r>
            <a:endParaRPr lang="en-US" dirty="0" smtClean="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9488" y="1524000"/>
            <a:ext cx="2885424" cy="23155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descr="Image result for Lamb’s Quart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3429000"/>
            <a:ext cx="17272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4004" t="3605" r="2537" b="3071"/>
          <a:stretch/>
        </p:blipFill>
        <p:spPr bwMode="auto">
          <a:xfrm>
            <a:off x="5426579" y="4724400"/>
            <a:ext cx="2991029" cy="19911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57154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smtClean="0"/>
              <a:t>Burdock</a:t>
            </a:r>
            <a:endParaRPr lang="en-US" b="1" dirty="0"/>
          </a:p>
        </p:txBody>
      </p:sp>
      <p:sp>
        <p:nvSpPr>
          <p:cNvPr id="3" name="Content Placeholder 2"/>
          <p:cNvSpPr>
            <a:spLocks noGrp="1"/>
          </p:cNvSpPr>
          <p:nvPr>
            <p:ph idx="1"/>
          </p:nvPr>
        </p:nvSpPr>
        <p:spPr>
          <a:xfrm>
            <a:off x="381000" y="1524000"/>
            <a:ext cx="4953000" cy="5191570"/>
          </a:xfrm>
          <a:solidFill>
            <a:schemeClr val="bg1">
              <a:alpha val="31000"/>
            </a:schemeClr>
          </a:solidFill>
        </p:spPr>
        <p:txBody>
          <a:bodyPr>
            <a:normAutofit fontScale="92500" lnSpcReduction="10000"/>
          </a:bodyPr>
          <a:lstStyle/>
          <a:p>
            <a:r>
              <a:rPr lang="en-US" b="1" dirty="0" smtClean="0"/>
              <a:t>Edible parts:</a:t>
            </a:r>
          </a:p>
          <a:p>
            <a:pPr lvl="1"/>
            <a:r>
              <a:rPr lang="en-US" b="1" dirty="0" smtClean="0"/>
              <a:t>Roots of the first years growth.</a:t>
            </a:r>
          </a:p>
          <a:p>
            <a:pPr lvl="2"/>
            <a:r>
              <a:rPr lang="en-US" dirty="0"/>
              <a:t>Stir-fry, or pickle it and toss with a salad, or slice thinly and add to miso-based soups.</a:t>
            </a:r>
          </a:p>
          <a:p>
            <a:pPr lvl="1"/>
            <a:r>
              <a:rPr lang="en-US" b="1" dirty="0" smtClean="0"/>
              <a:t>The </a:t>
            </a:r>
            <a:r>
              <a:rPr lang="en-US" b="1" dirty="0"/>
              <a:t>leaves and stalk </a:t>
            </a:r>
            <a:r>
              <a:rPr lang="en-US" dirty="0" smtClean="0"/>
              <a:t>are only desirable </a:t>
            </a:r>
            <a:r>
              <a:rPr lang="en-US" dirty="0"/>
              <a:t>when they are </a:t>
            </a:r>
            <a:r>
              <a:rPr lang="en-US" dirty="0" smtClean="0"/>
              <a:t>young </a:t>
            </a:r>
            <a:r>
              <a:rPr lang="en-US" dirty="0"/>
              <a:t>and tender</a:t>
            </a:r>
            <a:r>
              <a:rPr lang="en-US" dirty="0" smtClean="0"/>
              <a:t>.</a:t>
            </a:r>
          </a:p>
          <a:p>
            <a:pPr lvl="2"/>
            <a:r>
              <a:rPr lang="en-US" dirty="0" smtClean="0"/>
              <a:t> </a:t>
            </a:r>
            <a:r>
              <a:rPr lang="en-US" dirty="0"/>
              <a:t>It is possible to eat the mature leaves and stalks but they generally take on a fibrous and tough texture that is rather unappealing. </a:t>
            </a:r>
            <a:endParaRPr lang="en-US" b="1" dirty="0" smtClean="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0928" y="1524891"/>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2819400"/>
            <a:ext cx="1981200" cy="148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4114800"/>
            <a:ext cx="2476500" cy="250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9618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smtClean="0"/>
              <a:t>Chicory </a:t>
            </a:r>
            <a:endParaRPr lang="en-US" b="1" dirty="0"/>
          </a:p>
        </p:txBody>
      </p:sp>
      <p:sp>
        <p:nvSpPr>
          <p:cNvPr id="3" name="Content Placeholder 2"/>
          <p:cNvSpPr>
            <a:spLocks noGrp="1"/>
          </p:cNvSpPr>
          <p:nvPr>
            <p:ph idx="1"/>
          </p:nvPr>
        </p:nvSpPr>
        <p:spPr>
          <a:xfrm>
            <a:off x="381000" y="1524000"/>
            <a:ext cx="5105400" cy="5191570"/>
          </a:xfrm>
          <a:solidFill>
            <a:schemeClr val="bg1">
              <a:alpha val="31000"/>
            </a:schemeClr>
          </a:solidFill>
        </p:spPr>
        <p:txBody>
          <a:bodyPr>
            <a:normAutofit/>
          </a:bodyPr>
          <a:lstStyle/>
          <a:p>
            <a:r>
              <a:rPr lang="en-US" b="1" dirty="0" smtClean="0"/>
              <a:t>Edible parts:</a:t>
            </a:r>
          </a:p>
          <a:p>
            <a:pPr lvl="1"/>
            <a:r>
              <a:rPr lang="en-US" dirty="0"/>
              <a:t>R</a:t>
            </a:r>
            <a:r>
              <a:rPr lang="en-US" dirty="0" smtClean="0"/>
              <a:t>oots have </a:t>
            </a:r>
            <a:r>
              <a:rPr lang="en-US" dirty="0"/>
              <a:t>other uses than leading coffee </a:t>
            </a:r>
            <a:r>
              <a:rPr lang="en-US" dirty="0" smtClean="0"/>
              <a:t>astray, they can be boiled </a:t>
            </a:r>
            <a:r>
              <a:rPr lang="en-US" dirty="0"/>
              <a:t>and eaten</a:t>
            </a:r>
            <a:endParaRPr lang="en-US" dirty="0" smtClean="0"/>
          </a:p>
          <a:p>
            <a:pPr lvl="1"/>
            <a:r>
              <a:rPr lang="en-US" dirty="0" smtClean="0"/>
              <a:t>The </a:t>
            </a:r>
            <a:r>
              <a:rPr lang="en-US" dirty="0"/>
              <a:t>young leaves are edible in salads, as are the aforementioned blossoms. </a:t>
            </a:r>
            <a:endParaRPr lang="en-US" dirty="0" smtClean="0"/>
          </a:p>
          <a:p>
            <a:pPr lvl="1"/>
            <a:r>
              <a:rPr lang="en-US" dirty="0" smtClean="0"/>
              <a:t>The </a:t>
            </a:r>
            <a:r>
              <a:rPr lang="en-US" dirty="0"/>
              <a:t>flower buds can be </a:t>
            </a:r>
            <a:r>
              <a:rPr lang="en-US" dirty="0" smtClean="0"/>
              <a:t>pickled</a:t>
            </a:r>
            <a:endParaRPr lang="en-US" b="1" dirty="0" smtClean="0"/>
          </a:p>
        </p:txBody>
      </p:sp>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515"/>
          <a:stretch/>
        </p:blipFill>
        <p:spPr bwMode="auto">
          <a:xfrm>
            <a:off x="5562599" y="1524000"/>
            <a:ext cx="2790825"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3845607"/>
            <a:ext cx="2257425" cy="1552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4974" y="5257800"/>
            <a:ext cx="2333037" cy="1435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7810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smtClean="0"/>
              <a:t>Knotweed</a:t>
            </a:r>
            <a:endParaRPr lang="en-US" b="1" dirty="0"/>
          </a:p>
        </p:txBody>
      </p:sp>
      <p:sp>
        <p:nvSpPr>
          <p:cNvPr id="3" name="Content Placeholder 2"/>
          <p:cNvSpPr>
            <a:spLocks noGrp="1"/>
          </p:cNvSpPr>
          <p:nvPr>
            <p:ph idx="1"/>
          </p:nvPr>
        </p:nvSpPr>
        <p:spPr>
          <a:xfrm>
            <a:off x="381000" y="1524000"/>
            <a:ext cx="5105400" cy="5191570"/>
          </a:xfrm>
          <a:solidFill>
            <a:schemeClr val="bg1">
              <a:alpha val="31000"/>
            </a:schemeClr>
          </a:solidFill>
        </p:spPr>
        <p:txBody>
          <a:bodyPr>
            <a:normAutofit/>
          </a:bodyPr>
          <a:lstStyle/>
          <a:p>
            <a:r>
              <a:rPr lang="en-US" b="1" dirty="0" smtClean="0"/>
              <a:t>Edible parts:</a:t>
            </a:r>
          </a:p>
          <a:p>
            <a:pPr lvl="1"/>
            <a:r>
              <a:rPr lang="en-US" b="1" dirty="0" smtClean="0"/>
              <a:t>stems</a:t>
            </a:r>
          </a:p>
          <a:p>
            <a:pPr lvl="1"/>
            <a:r>
              <a:rPr lang="en-US" b="1" dirty="0" smtClean="0"/>
              <a:t>Roots</a:t>
            </a:r>
          </a:p>
          <a:p>
            <a:pPr marL="457200" lvl="1" indent="0">
              <a:buNone/>
            </a:pPr>
            <a:endParaRPr lang="en-US" b="1" dirty="0" smtClean="0"/>
          </a:p>
          <a:p>
            <a:pPr lvl="1"/>
            <a:endParaRPr lang="en-US" b="1" dirty="0" smtClean="0"/>
          </a:p>
        </p:txBody>
      </p:sp>
      <p:pic>
        <p:nvPicPr>
          <p:cNvPr id="4" name="Picture 3"/>
          <p:cNvPicPr>
            <a:picLocks noChangeAspect="1"/>
          </p:cNvPicPr>
          <p:nvPr/>
        </p:nvPicPr>
        <p:blipFill>
          <a:blip r:embed="rId2"/>
          <a:stretch>
            <a:fillRect/>
          </a:stretch>
        </p:blipFill>
        <p:spPr>
          <a:xfrm>
            <a:off x="6629400" y="4561548"/>
            <a:ext cx="2438400" cy="2067852"/>
          </a:xfrm>
          <a:prstGeom prst="rect">
            <a:avLst/>
          </a:prstGeom>
        </p:spPr>
      </p:pic>
      <p:pic>
        <p:nvPicPr>
          <p:cNvPr id="5" name="Picture 4"/>
          <p:cNvPicPr>
            <a:picLocks noChangeAspect="1"/>
          </p:cNvPicPr>
          <p:nvPr/>
        </p:nvPicPr>
        <p:blipFill>
          <a:blip r:embed="rId3"/>
          <a:stretch>
            <a:fillRect/>
          </a:stretch>
        </p:blipFill>
        <p:spPr>
          <a:xfrm>
            <a:off x="3541005" y="4617327"/>
            <a:ext cx="2985653" cy="2012073"/>
          </a:xfrm>
          <a:prstGeom prst="rect">
            <a:avLst/>
          </a:prstGeom>
        </p:spPr>
      </p:pic>
      <p:pic>
        <p:nvPicPr>
          <p:cNvPr id="6" name="Picture 5"/>
          <p:cNvPicPr>
            <a:picLocks noChangeAspect="1"/>
          </p:cNvPicPr>
          <p:nvPr/>
        </p:nvPicPr>
        <p:blipFill>
          <a:blip r:embed="rId4"/>
          <a:stretch>
            <a:fillRect/>
          </a:stretch>
        </p:blipFill>
        <p:spPr>
          <a:xfrm>
            <a:off x="152400" y="4617327"/>
            <a:ext cx="3160005" cy="2098243"/>
          </a:xfrm>
          <a:prstGeom prst="rect">
            <a:avLst/>
          </a:prstGeom>
        </p:spPr>
      </p:pic>
      <p:pic>
        <p:nvPicPr>
          <p:cNvPr id="7" name="Picture 6"/>
          <p:cNvPicPr>
            <a:picLocks noChangeAspect="1"/>
          </p:cNvPicPr>
          <p:nvPr/>
        </p:nvPicPr>
        <p:blipFill>
          <a:blip r:embed="rId5"/>
          <a:stretch>
            <a:fillRect/>
          </a:stretch>
        </p:blipFill>
        <p:spPr>
          <a:xfrm>
            <a:off x="4876800" y="1492546"/>
            <a:ext cx="3997270" cy="2994094"/>
          </a:xfrm>
          <a:prstGeom prst="rect">
            <a:avLst/>
          </a:prstGeom>
        </p:spPr>
      </p:pic>
    </p:spTree>
    <p:extLst>
      <p:ext uri="{BB962C8B-B14F-4D97-AF65-F5344CB8AC3E}">
        <p14:creationId xmlns:p14="http://schemas.microsoft.com/office/powerpoint/2010/main" val="3656031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alpha val="56000"/>
            </a:schemeClr>
          </a:solidFill>
        </p:spPr>
        <p:txBody>
          <a:bodyPr>
            <a:normAutofit fontScale="90000"/>
          </a:bodyPr>
          <a:lstStyle/>
          <a:p>
            <a:r>
              <a:rPr lang="en-US" b="1" dirty="0" smtClean="0"/>
              <a:t>What ever your meal </a:t>
            </a:r>
            <a:br>
              <a:rPr lang="en-US" b="1" dirty="0" smtClean="0"/>
            </a:br>
            <a:r>
              <a:rPr lang="en-US" b="1" dirty="0" smtClean="0"/>
              <a:t>you can find it in your yard</a:t>
            </a:r>
            <a:endParaRPr lang="en-US" b="1" dirty="0"/>
          </a:p>
        </p:txBody>
      </p:sp>
      <p:sp>
        <p:nvSpPr>
          <p:cNvPr id="3" name="Content Placeholder 2"/>
          <p:cNvSpPr>
            <a:spLocks noGrp="1"/>
          </p:cNvSpPr>
          <p:nvPr>
            <p:ph idx="1"/>
          </p:nvPr>
        </p:nvSpPr>
        <p:spPr>
          <a:solidFill>
            <a:schemeClr val="bg1">
              <a:alpha val="75000"/>
            </a:schemeClr>
          </a:solidFill>
        </p:spPr>
        <p:txBody>
          <a:bodyPr/>
          <a:lstStyle/>
          <a:p>
            <a:r>
              <a:rPr lang="en-US" b="1" dirty="0" smtClean="0"/>
              <a:t>Meal plans:</a:t>
            </a:r>
          </a:p>
          <a:p>
            <a:pPr lvl="1"/>
            <a:r>
              <a:rPr lang="en-US" b="1" dirty="0" smtClean="0"/>
              <a:t>You don’t need to use all weeds but just start adding some to each of your meals.</a:t>
            </a:r>
          </a:p>
          <a:p>
            <a:pPr lvl="1"/>
            <a:r>
              <a:rPr lang="en-US" b="1" dirty="0" smtClean="0"/>
              <a:t>If you want to make a full meal plan you can! </a:t>
            </a:r>
          </a:p>
          <a:p>
            <a:pPr lvl="2"/>
            <a:r>
              <a:rPr lang="en-US" b="1" dirty="0" smtClean="0"/>
              <a:t>Many weeds have a bit of a bitter flavor don’t mask the flavor but work with it.</a:t>
            </a:r>
          </a:p>
          <a:p>
            <a:pPr lvl="2"/>
            <a:endParaRPr lang="en-US" b="1" dirty="0" smtClean="0"/>
          </a:p>
          <a:p>
            <a:pPr marL="0" indent="0">
              <a:buNone/>
            </a:pPr>
            <a:endParaRPr lang="en-US" b="1" dirty="0" smtClean="0"/>
          </a:p>
        </p:txBody>
      </p:sp>
    </p:spTree>
    <p:extLst>
      <p:ext uri="{BB962C8B-B14F-4D97-AF65-F5344CB8AC3E}">
        <p14:creationId xmlns:p14="http://schemas.microsoft.com/office/powerpoint/2010/main" val="462883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smtClean="0"/>
              <a:t>Dandelion Wine</a:t>
            </a:r>
            <a:endParaRPr lang="en-US" b="1" dirty="0"/>
          </a:p>
        </p:txBody>
      </p:sp>
      <p:sp>
        <p:nvSpPr>
          <p:cNvPr id="3" name="Content Placeholder 2"/>
          <p:cNvSpPr>
            <a:spLocks noGrp="1"/>
          </p:cNvSpPr>
          <p:nvPr>
            <p:ph idx="1"/>
          </p:nvPr>
        </p:nvSpPr>
        <p:spPr>
          <a:xfrm>
            <a:off x="381000" y="1524000"/>
            <a:ext cx="8382000" cy="4953000"/>
          </a:xfrm>
          <a:solidFill>
            <a:schemeClr val="bg1">
              <a:alpha val="50000"/>
            </a:schemeClr>
          </a:solidFill>
        </p:spPr>
        <p:txBody>
          <a:bodyPr>
            <a:normAutofit fontScale="70000" lnSpcReduction="20000"/>
          </a:bodyPr>
          <a:lstStyle/>
          <a:p>
            <a:pPr fontAlgn="t"/>
            <a:r>
              <a:rPr lang="en-US" sz="3400" b="1" dirty="0"/>
              <a:t>1 package (7 g) dried brewing yeast</a:t>
            </a:r>
          </a:p>
          <a:p>
            <a:pPr fontAlgn="t"/>
            <a:r>
              <a:rPr lang="en-US" sz="3400" b="1" dirty="0"/>
              <a:t>1/4 cup (60 mL) warm water</a:t>
            </a:r>
          </a:p>
          <a:p>
            <a:pPr fontAlgn="t"/>
            <a:r>
              <a:rPr lang="en-US" sz="3400" b="1" dirty="0"/>
              <a:t>2 quarts (230 g) whole dandelion </a:t>
            </a:r>
            <a:r>
              <a:rPr lang="en-US" sz="3400" b="1" dirty="0" err="1"/>
              <a:t>flowersUsing</a:t>
            </a:r>
            <a:r>
              <a:rPr lang="en-US" sz="3400" b="1" dirty="0"/>
              <a:t> 2 quarts+ of just the petals can make for a less bitter wine.</a:t>
            </a:r>
            <a:r>
              <a:rPr lang="en-US" sz="3400" b="1" baseline="30000" dirty="0"/>
              <a:t>[2]</a:t>
            </a:r>
            <a:endParaRPr lang="en-US" sz="3400" b="1" dirty="0"/>
          </a:p>
          <a:p>
            <a:pPr fontAlgn="t"/>
            <a:r>
              <a:rPr lang="en-US" sz="3400" b="1" dirty="0"/>
              <a:t>4 quarts water (3.785 L)</a:t>
            </a:r>
          </a:p>
          <a:p>
            <a:pPr fontAlgn="t"/>
            <a:r>
              <a:rPr lang="en-US" sz="3400" b="1" dirty="0"/>
              <a:t>1 cup (240 mL) orange juice</a:t>
            </a:r>
          </a:p>
          <a:p>
            <a:pPr fontAlgn="t"/>
            <a:r>
              <a:rPr lang="en-US" sz="3400" b="1" dirty="0"/>
              <a:t>3 tablespoons (45 g) fresh lemon juice</a:t>
            </a:r>
          </a:p>
          <a:p>
            <a:pPr fontAlgn="t"/>
            <a:r>
              <a:rPr lang="en-US" sz="3400" b="1" dirty="0"/>
              <a:t>3 tablespoons (45 g) fresh lime juice</a:t>
            </a:r>
          </a:p>
          <a:p>
            <a:pPr fontAlgn="t"/>
            <a:r>
              <a:rPr lang="en-US" sz="3400" b="1" dirty="0"/>
              <a:t>1/2 teaspoon (1.25 g) powdered ginger</a:t>
            </a:r>
          </a:p>
          <a:p>
            <a:pPr fontAlgn="t"/>
            <a:r>
              <a:rPr lang="en-US" sz="3400" b="1" dirty="0"/>
              <a:t>3 tablespoons (18 g) coarsely chopped orange zest; avoid any white pith</a:t>
            </a:r>
          </a:p>
          <a:p>
            <a:pPr fontAlgn="t"/>
            <a:r>
              <a:rPr lang="en-US" sz="3400" b="1" dirty="0"/>
              <a:t>1 tablespoon (6 g) coarsely chopped lemon zest; avoid any white pith</a:t>
            </a:r>
          </a:p>
          <a:p>
            <a:pPr fontAlgn="t"/>
            <a:r>
              <a:rPr lang="en-US" sz="3400" b="1" dirty="0"/>
              <a:t>6 cups (1200 g) sugar</a:t>
            </a:r>
          </a:p>
          <a:p>
            <a:endParaRPr lang="en-US" dirty="0" smtClean="0"/>
          </a:p>
        </p:txBody>
      </p:sp>
    </p:spTree>
    <p:extLst>
      <p:ext uri="{BB962C8B-B14F-4D97-AF65-F5344CB8AC3E}">
        <p14:creationId xmlns:p14="http://schemas.microsoft.com/office/powerpoint/2010/main" val="103909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b="1" dirty="0" smtClean="0"/>
              <a:t>Dandelion Wine</a:t>
            </a:r>
            <a:endParaRPr lang="en-US" b="1" dirty="0"/>
          </a:p>
        </p:txBody>
      </p:sp>
      <p:sp>
        <p:nvSpPr>
          <p:cNvPr id="3" name="Content Placeholder 2"/>
          <p:cNvSpPr>
            <a:spLocks noGrp="1"/>
          </p:cNvSpPr>
          <p:nvPr>
            <p:ph idx="1"/>
          </p:nvPr>
        </p:nvSpPr>
        <p:spPr>
          <a:xfrm>
            <a:off x="304800" y="1524000"/>
            <a:ext cx="8610600" cy="4953000"/>
          </a:xfrm>
          <a:solidFill>
            <a:schemeClr val="bg1">
              <a:alpha val="50000"/>
            </a:schemeClr>
          </a:solidFill>
        </p:spPr>
        <p:txBody>
          <a:bodyPr>
            <a:normAutofit/>
          </a:bodyPr>
          <a:lstStyle/>
          <a:p>
            <a:r>
              <a:rPr lang="en-US" dirty="0" smtClean="0"/>
              <a:t>Soak the flowers for 2 days</a:t>
            </a:r>
          </a:p>
          <a:p>
            <a:r>
              <a:rPr lang="en-US" dirty="0" smtClean="0"/>
              <a:t>Place flowers in 4 quarts of water with the lime, orange and lemon juices</a:t>
            </a:r>
          </a:p>
          <a:p>
            <a:r>
              <a:rPr lang="en-US" dirty="0"/>
              <a:t>Stir in the ginger, cloves, orange peels, lemon peels, and sugar. Bring the mix to a boil for an hour. This creates the 'infusion' that will later become wine after fermentation</a:t>
            </a:r>
            <a:r>
              <a:rPr lang="en-US" dirty="0" smtClean="0"/>
              <a:t>.</a:t>
            </a:r>
          </a:p>
          <a:p>
            <a:r>
              <a:rPr lang="en-US" dirty="0" smtClean="0"/>
              <a:t>Filter stir in yeast cover and let stand overnight </a:t>
            </a:r>
          </a:p>
        </p:txBody>
      </p:sp>
    </p:spTree>
    <p:extLst>
      <p:ext uri="{BB962C8B-B14F-4D97-AF65-F5344CB8AC3E}">
        <p14:creationId xmlns:p14="http://schemas.microsoft.com/office/powerpoint/2010/main" val="210166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r>
              <a:rPr lang="en-US" b="1" dirty="0" smtClean="0"/>
              <a:t>Nutty Plantain Snack</a:t>
            </a:r>
            <a:endParaRPr lang="en-US" dirty="0"/>
          </a:p>
        </p:txBody>
      </p:sp>
      <p:sp>
        <p:nvSpPr>
          <p:cNvPr id="3" name="Content Placeholder 2"/>
          <p:cNvSpPr>
            <a:spLocks noGrp="1"/>
          </p:cNvSpPr>
          <p:nvPr>
            <p:ph idx="1"/>
          </p:nvPr>
        </p:nvSpPr>
        <p:spPr>
          <a:xfrm>
            <a:off x="457200" y="1600200"/>
            <a:ext cx="7086600" cy="4953000"/>
          </a:xfrm>
          <a:solidFill>
            <a:schemeClr val="bg1">
              <a:alpha val="31000"/>
            </a:schemeClr>
          </a:solidFill>
        </p:spPr>
        <p:txBody>
          <a:bodyPr>
            <a:normAutofit fontScale="77500" lnSpcReduction="20000"/>
          </a:bodyPr>
          <a:lstStyle/>
          <a:p>
            <a:r>
              <a:rPr lang="en-US" b="1" dirty="0" smtClean="0"/>
              <a:t>1 </a:t>
            </a:r>
            <a:r>
              <a:rPr lang="en-US" b="1" dirty="0"/>
              <a:t>handful of plantain seed</a:t>
            </a:r>
            <a:br>
              <a:rPr lang="en-US" b="1" dirty="0"/>
            </a:br>
            <a:r>
              <a:rPr lang="en-US" b="1" dirty="0"/>
              <a:t>3 handfuls of pumpkin seeds</a:t>
            </a:r>
            <a:br>
              <a:rPr lang="en-US" b="1" dirty="0"/>
            </a:br>
            <a:r>
              <a:rPr lang="en-US" b="1" dirty="0"/>
              <a:t>3 handfuls of sesame </a:t>
            </a:r>
            <a:r>
              <a:rPr lang="en-US" b="1" dirty="0" smtClean="0"/>
              <a:t>seeds</a:t>
            </a:r>
          </a:p>
          <a:p>
            <a:pPr marL="0" indent="0">
              <a:buNone/>
            </a:pPr>
            <a:r>
              <a:rPr lang="en-US" b="1" dirty="0"/>
              <a:t/>
            </a:r>
            <a:br>
              <a:rPr lang="en-US" b="1" dirty="0"/>
            </a:br>
            <a:r>
              <a:rPr lang="en-US" b="1" dirty="0"/>
              <a:t>Olive oil </a:t>
            </a:r>
            <a:endParaRPr lang="en-US" b="1" dirty="0" smtClean="0"/>
          </a:p>
          <a:p>
            <a:pPr marL="0" indent="0">
              <a:buNone/>
            </a:pPr>
            <a:r>
              <a:rPr lang="en-US" b="1" dirty="0" smtClean="0"/>
              <a:t>(</a:t>
            </a:r>
            <a:r>
              <a:rPr lang="en-US" b="1" dirty="0"/>
              <a:t>enough to just cover the seeds)</a:t>
            </a:r>
            <a:br>
              <a:rPr lang="en-US" b="1" dirty="0"/>
            </a:br>
            <a:r>
              <a:rPr lang="en-US" b="1" dirty="0"/>
              <a:t>Sea salt to taste</a:t>
            </a:r>
          </a:p>
          <a:p>
            <a:pPr marL="0" indent="0">
              <a:buNone/>
            </a:pPr>
            <a:endParaRPr lang="en-US" b="1" dirty="0" smtClean="0"/>
          </a:p>
          <a:p>
            <a:pPr marL="0" indent="0">
              <a:buNone/>
            </a:pPr>
            <a:r>
              <a:rPr lang="en-US" b="1" dirty="0" smtClean="0"/>
              <a:t>Place </a:t>
            </a:r>
            <a:r>
              <a:rPr lang="en-US" b="1" dirty="0"/>
              <a:t>seeds into a bowl, add olive oil and salt. Be sure to coat all seeds.</a:t>
            </a:r>
            <a:br>
              <a:rPr lang="en-US" b="1" dirty="0"/>
            </a:br>
            <a:r>
              <a:rPr lang="en-US" b="1" dirty="0"/>
              <a:t/>
            </a:r>
            <a:br>
              <a:rPr lang="en-US" b="1" dirty="0"/>
            </a:br>
            <a:r>
              <a:rPr lang="en-US" b="1" dirty="0"/>
              <a:t>Either roast seeds in oven on a baking sheet at 300°F for 10-15 minutes or roast them in a frying pan on the stove.</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634" t="29206" r="19188" b="31776"/>
          <a:stretch/>
        </p:blipFill>
        <p:spPr bwMode="auto">
          <a:xfrm>
            <a:off x="5407775" y="1676400"/>
            <a:ext cx="3449229"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88948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r>
              <a:rPr lang="en-US" b="1" dirty="0" smtClean="0"/>
              <a:t>Roasted Plantain &amp; Kale Chips</a:t>
            </a:r>
            <a:endParaRPr lang="en-US" dirty="0"/>
          </a:p>
        </p:txBody>
      </p:sp>
      <p:sp>
        <p:nvSpPr>
          <p:cNvPr id="3" name="Content Placeholder 2"/>
          <p:cNvSpPr>
            <a:spLocks noGrp="1"/>
          </p:cNvSpPr>
          <p:nvPr>
            <p:ph idx="1"/>
          </p:nvPr>
        </p:nvSpPr>
        <p:spPr>
          <a:xfrm>
            <a:off x="0" y="1600200"/>
            <a:ext cx="8991600" cy="5257800"/>
          </a:xfrm>
          <a:solidFill>
            <a:schemeClr val="bg1">
              <a:alpha val="31000"/>
            </a:schemeClr>
          </a:solidFill>
        </p:spPr>
        <p:txBody>
          <a:bodyPr>
            <a:normAutofit fontScale="77500" lnSpcReduction="20000"/>
          </a:bodyPr>
          <a:lstStyle/>
          <a:p>
            <a:r>
              <a:rPr lang="en-US" b="1" dirty="0" smtClean="0"/>
              <a:t>2 </a:t>
            </a:r>
            <a:r>
              <a:rPr lang="en-US" b="1" dirty="0"/>
              <a:t>cups young common plantain leaves, </a:t>
            </a:r>
            <a:r>
              <a:rPr lang="en-US" b="1" dirty="0" smtClean="0"/>
              <a:t>mixed with </a:t>
            </a:r>
            <a:r>
              <a:rPr lang="en-US" b="1" dirty="0"/>
              <a:t>kale</a:t>
            </a:r>
          </a:p>
          <a:p>
            <a:r>
              <a:rPr lang="en-US" b="1" dirty="0"/>
              <a:t>2 tsp. sesame oil</a:t>
            </a:r>
          </a:p>
          <a:p>
            <a:r>
              <a:rPr lang="en-US" b="1" dirty="0"/>
              <a:t>1/2 tsp. fennel seeds, ground</a:t>
            </a:r>
          </a:p>
          <a:p>
            <a:r>
              <a:rPr lang="en-US" b="1" dirty="0"/>
              <a:t>1/2 tsp. caraway seeds, ground</a:t>
            </a:r>
          </a:p>
          <a:p>
            <a:r>
              <a:rPr lang="en-US" b="1" dirty="0"/>
              <a:t>1/4 tsp. powdered ginger</a:t>
            </a:r>
          </a:p>
          <a:p>
            <a:r>
              <a:rPr lang="en-US" b="1" dirty="0"/>
              <a:t>1/2 tsp. salt</a:t>
            </a:r>
          </a:p>
          <a:p>
            <a:r>
              <a:rPr lang="en-US" b="1" dirty="0"/>
              <a:t>A dash of hot </a:t>
            </a:r>
            <a:r>
              <a:rPr lang="en-US" b="1" dirty="0" smtClean="0"/>
              <a:t>sauce</a:t>
            </a:r>
          </a:p>
          <a:p>
            <a:endParaRPr lang="en-US" b="1" dirty="0"/>
          </a:p>
          <a:p>
            <a:pPr marL="0" indent="0">
              <a:buNone/>
            </a:pPr>
            <a:r>
              <a:rPr lang="en-US" b="1" dirty="0"/>
              <a:t>1. Stir all the ingredients together</a:t>
            </a:r>
          </a:p>
          <a:p>
            <a:pPr marL="0" indent="0">
              <a:buNone/>
            </a:pPr>
            <a:r>
              <a:rPr lang="en-US" b="1" dirty="0"/>
              <a:t>2. Spread onto 3 cookie sheets covered with non-stick mats </a:t>
            </a:r>
            <a:r>
              <a:rPr lang="en-US" b="1" dirty="0" smtClean="0"/>
              <a:t>  (</a:t>
            </a:r>
            <a:r>
              <a:rPr lang="en-US" b="1" dirty="0"/>
              <a:t>or </a:t>
            </a:r>
            <a:r>
              <a:rPr lang="en-US" b="1" dirty="0" smtClean="0"/>
              <a:t>oiled cookie </a:t>
            </a:r>
            <a:r>
              <a:rPr lang="en-US" b="1" dirty="0"/>
              <a:t>sheets) and bake about 6 minutes, or until very lightly </a:t>
            </a:r>
            <a:r>
              <a:rPr lang="en-US" b="1" dirty="0" smtClean="0"/>
              <a:t>browned and </a:t>
            </a:r>
            <a:r>
              <a:rPr lang="en-US" b="1" dirty="0"/>
              <a:t>crisp, in a preheated 425 degree oven. </a:t>
            </a:r>
            <a:r>
              <a:rPr lang="en-US" b="1" dirty="0" smtClean="0"/>
              <a:t>  Stir </a:t>
            </a:r>
            <a:r>
              <a:rPr lang="en-US" b="1" dirty="0"/>
              <a:t>occasionally, </a:t>
            </a:r>
            <a:r>
              <a:rPr lang="en-US" b="1" dirty="0" smtClean="0"/>
              <a:t>being careful </a:t>
            </a:r>
            <a:r>
              <a:rPr lang="en-US" b="1" dirty="0"/>
              <a:t>not to let the leaves burn</a:t>
            </a:r>
          </a:p>
        </p:txBody>
      </p:sp>
    </p:spTree>
    <p:extLst>
      <p:ext uri="{BB962C8B-B14F-4D97-AF65-F5344CB8AC3E}">
        <p14:creationId xmlns:p14="http://schemas.microsoft.com/office/powerpoint/2010/main" val="2543052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pPr fontAlgn="base"/>
            <a:r>
              <a:rPr lang="en-US" dirty="0" err="1" smtClean="0"/>
              <a:t>lambsquarter</a:t>
            </a:r>
            <a:r>
              <a:rPr lang="en-US" dirty="0" smtClean="0"/>
              <a:t> </a:t>
            </a:r>
            <a:r>
              <a:rPr lang="en-US" dirty="0"/>
              <a:t>breakfast ramekin</a:t>
            </a:r>
            <a:endParaRPr lang="en-US" b="1" dirty="0"/>
          </a:p>
        </p:txBody>
      </p:sp>
      <p:sp>
        <p:nvSpPr>
          <p:cNvPr id="3" name="Content Placeholder 2"/>
          <p:cNvSpPr>
            <a:spLocks noGrp="1"/>
          </p:cNvSpPr>
          <p:nvPr>
            <p:ph idx="1"/>
          </p:nvPr>
        </p:nvSpPr>
        <p:spPr>
          <a:xfrm>
            <a:off x="381000" y="1524000"/>
            <a:ext cx="8458200" cy="4953000"/>
          </a:xfrm>
          <a:solidFill>
            <a:schemeClr val="bg1">
              <a:alpha val="31000"/>
            </a:schemeClr>
          </a:solidFill>
        </p:spPr>
        <p:txBody>
          <a:bodyPr>
            <a:normAutofit fontScale="47500" lnSpcReduction="20000"/>
          </a:bodyPr>
          <a:lstStyle/>
          <a:p>
            <a:r>
              <a:rPr lang="en-US" dirty="0" err="1" smtClean="0"/>
              <a:t>lambsquarters</a:t>
            </a:r>
            <a:endParaRPr lang="en-US" dirty="0"/>
          </a:p>
          <a:p>
            <a:r>
              <a:rPr lang="en-US" dirty="0"/>
              <a:t>1 medium onion</a:t>
            </a:r>
          </a:p>
          <a:p>
            <a:r>
              <a:rPr lang="en-US" dirty="0"/>
              <a:t>2 eggs</a:t>
            </a:r>
          </a:p>
          <a:p>
            <a:r>
              <a:rPr lang="en-US" dirty="0"/>
              <a:t>1 </a:t>
            </a:r>
            <a:r>
              <a:rPr lang="en-US" dirty="0" err="1"/>
              <a:t>tb</a:t>
            </a:r>
            <a:r>
              <a:rPr lang="en-US" dirty="0"/>
              <a:t> butter</a:t>
            </a:r>
          </a:p>
          <a:p>
            <a:r>
              <a:rPr lang="en-US" dirty="0"/>
              <a:t>1 </a:t>
            </a:r>
            <a:r>
              <a:rPr lang="en-US" dirty="0" err="1"/>
              <a:t>tb</a:t>
            </a:r>
            <a:r>
              <a:rPr lang="en-US" dirty="0"/>
              <a:t> white wine vinegar</a:t>
            </a:r>
          </a:p>
          <a:p>
            <a:r>
              <a:rPr lang="en-US" dirty="0"/>
              <a:t>1/4 cup water</a:t>
            </a:r>
          </a:p>
          <a:p>
            <a:r>
              <a:rPr lang="en-US" dirty="0"/>
              <a:t>2 </a:t>
            </a:r>
            <a:r>
              <a:rPr lang="en-US" dirty="0" err="1"/>
              <a:t>tbs</a:t>
            </a:r>
            <a:r>
              <a:rPr lang="en-US" dirty="0"/>
              <a:t> grated parmesan cheese</a:t>
            </a:r>
          </a:p>
          <a:p>
            <a:r>
              <a:rPr lang="en-US" dirty="0"/>
              <a:t>salt &amp; pepper to taste</a:t>
            </a:r>
          </a:p>
          <a:p>
            <a:endParaRPr lang="en-US" dirty="0"/>
          </a:p>
          <a:p>
            <a:endParaRPr lang="en-US" dirty="0" smtClean="0"/>
          </a:p>
          <a:p>
            <a:r>
              <a:rPr lang="en-US" dirty="0" smtClean="0"/>
              <a:t>preheat </a:t>
            </a:r>
            <a:r>
              <a:rPr lang="en-US" dirty="0"/>
              <a:t>oven to 350º if using a large oven, hold off if using the toaster oven.</a:t>
            </a:r>
          </a:p>
          <a:p>
            <a:endParaRPr lang="en-US" dirty="0"/>
          </a:p>
          <a:p>
            <a:r>
              <a:rPr lang="en-US" dirty="0"/>
              <a:t>pull the leaves from the stems of all </a:t>
            </a:r>
            <a:r>
              <a:rPr lang="en-US" dirty="0" err="1"/>
              <a:t>lambsquarters</a:t>
            </a:r>
            <a:r>
              <a:rPr lang="en-US" dirty="0"/>
              <a:t> and wash in a colander. chop the onion and sauté in butter over medium heat until translucent, 5 minutes. add vinegar, water and the </a:t>
            </a:r>
            <a:r>
              <a:rPr lang="en-US" dirty="0" err="1"/>
              <a:t>lambsquarters</a:t>
            </a:r>
            <a:r>
              <a:rPr lang="en-US" dirty="0"/>
              <a:t> leaves, cover and turn heat down to low, wilt the leaves 5 minutes. uncover and sauté until </a:t>
            </a:r>
            <a:r>
              <a:rPr lang="en-US" dirty="0" err="1"/>
              <a:t>lambsquarters</a:t>
            </a:r>
            <a:r>
              <a:rPr lang="en-US" dirty="0"/>
              <a:t> are sufficiently wilted and liquid is cooked down.</a:t>
            </a:r>
          </a:p>
          <a:p>
            <a:endParaRPr lang="en-US" dirty="0"/>
          </a:p>
          <a:p>
            <a:r>
              <a:rPr lang="en-US" dirty="0"/>
              <a:t>place a scoop of the sauté mix into 2 ramekin dishes, crack an egg over each, sprinkle parmesan over the top and bake 20 minutes at 350º, or shorter if you prefer soft-cooked eggs</a:t>
            </a:r>
            <a:r>
              <a:rPr lang="en-US" dirty="0" smtClean="0"/>
              <a:t>.</a:t>
            </a:r>
          </a:p>
          <a:p>
            <a:endParaRPr lang="en-US" dirty="0"/>
          </a:p>
          <a:p>
            <a:r>
              <a:rPr lang="en-US" dirty="0" err="1"/>
              <a:t>Lamsquarters</a:t>
            </a:r>
            <a:r>
              <a:rPr lang="en-US" dirty="0"/>
              <a:t> is one of the highest natural forms of nutrition, it is right up there with dandelion, watercress, and stinging nettles.  It is a huge source of vitamin A and K</a:t>
            </a:r>
            <a:endParaRPr lang="en-US" dirty="0" smtClean="0"/>
          </a:p>
        </p:txBody>
      </p:sp>
      <p:pic>
        <p:nvPicPr>
          <p:cNvPr id="4100"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4004" t="3605" r="2537" b="3071"/>
          <a:stretch/>
        </p:blipFill>
        <p:spPr bwMode="auto">
          <a:xfrm>
            <a:off x="3886200" y="1600200"/>
            <a:ext cx="2704202"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705600" y="2107168"/>
            <a:ext cx="2057400" cy="738664"/>
          </a:xfrm>
          <a:prstGeom prst="rect">
            <a:avLst/>
          </a:prstGeom>
          <a:noFill/>
        </p:spPr>
        <p:txBody>
          <a:bodyPr wrap="square" rtlCol="0">
            <a:spAutoFit/>
          </a:bodyPr>
          <a:lstStyle/>
          <a:p>
            <a:r>
              <a:rPr lang="en-US" sz="1400" dirty="0">
                <a:solidFill>
                  <a:schemeClr val="accent1"/>
                </a:solidFill>
              </a:rPr>
              <a:t>http://parlatodesign.com/2012/02/14/experimenting-with-lambsquarters/</a:t>
            </a:r>
          </a:p>
        </p:txBody>
      </p:sp>
    </p:spTree>
    <p:extLst>
      <p:ext uri="{BB962C8B-B14F-4D97-AF65-F5344CB8AC3E}">
        <p14:creationId xmlns:p14="http://schemas.microsoft.com/office/powerpoint/2010/main" val="1871781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fontScale="90000"/>
          </a:bodyPr>
          <a:lstStyle/>
          <a:p>
            <a:pPr fontAlgn="base"/>
            <a:r>
              <a:rPr lang="en-US" b="1" dirty="0" err="1"/>
              <a:t>Lambsquarters</a:t>
            </a:r>
            <a:r>
              <a:rPr lang="en-US" b="1" dirty="0"/>
              <a:t> Stuffed Mushrooms</a:t>
            </a:r>
          </a:p>
        </p:txBody>
      </p:sp>
      <p:sp>
        <p:nvSpPr>
          <p:cNvPr id="3" name="Content Placeholder 2"/>
          <p:cNvSpPr>
            <a:spLocks noGrp="1"/>
          </p:cNvSpPr>
          <p:nvPr>
            <p:ph idx="1"/>
          </p:nvPr>
        </p:nvSpPr>
        <p:spPr>
          <a:xfrm>
            <a:off x="381000" y="1524000"/>
            <a:ext cx="8458200" cy="4953000"/>
          </a:xfrm>
          <a:solidFill>
            <a:schemeClr val="bg1">
              <a:alpha val="31000"/>
            </a:schemeClr>
          </a:solidFill>
        </p:spPr>
        <p:txBody>
          <a:bodyPr>
            <a:noAutofit/>
          </a:bodyPr>
          <a:lstStyle/>
          <a:p>
            <a:r>
              <a:rPr lang="en-US" sz="1600" u="sng" dirty="0"/>
              <a:t>Ingredients</a:t>
            </a:r>
            <a:endParaRPr lang="en-US" sz="1600" dirty="0"/>
          </a:p>
          <a:p>
            <a:r>
              <a:rPr lang="en-US" sz="1600" dirty="0"/>
              <a:t>1/4 tsp. garlic powder</a:t>
            </a:r>
          </a:p>
          <a:p>
            <a:r>
              <a:rPr lang="en-US" sz="1600" dirty="0"/>
              <a:t>1/4 tsp. pepper</a:t>
            </a:r>
          </a:p>
          <a:p>
            <a:r>
              <a:rPr lang="en-US" sz="1600" dirty="0"/>
              <a:t>4 ounces feta cheese</a:t>
            </a:r>
          </a:p>
          <a:p>
            <a:r>
              <a:rPr lang="en-US" sz="1600" dirty="0"/>
              <a:t>2 ounces cream cheese</a:t>
            </a:r>
          </a:p>
          <a:p>
            <a:r>
              <a:rPr lang="en-US" sz="1600" dirty="0"/>
              <a:t>8 oz. fresh </a:t>
            </a:r>
            <a:r>
              <a:rPr lang="en-US" sz="1600" dirty="0" err="1"/>
              <a:t>lambsquarters</a:t>
            </a:r>
            <a:r>
              <a:rPr lang="en-US" sz="1600" dirty="0"/>
              <a:t> (Approximately, I just </a:t>
            </a:r>
            <a:r>
              <a:rPr lang="en-US" sz="1600" dirty="0" smtClean="0"/>
              <a:t>filled                                                                                                 </a:t>
            </a:r>
            <a:r>
              <a:rPr lang="en-US" sz="1600" dirty="0"/>
              <a:t>a brown paper lunch bag.)</a:t>
            </a:r>
          </a:p>
          <a:p>
            <a:r>
              <a:rPr lang="en-US" sz="1600" dirty="0"/>
              <a:t>14 oz. can artichoke hearts, drained and chopped</a:t>
            </a:r>
          </a:p>
          <a:p>
            <a:r>
              <a:rPr lang="en-US" sz="1600" dirty="0"/>
              <a:t>24  fresh mushrooms, stems removed</a:t>
            </a:r>
          </a:p>
          <a:p>
            <a:r>
              <a:rPr lang="en-US" sz="1600" u="sng" dirty="0" smtClean="0"/>
              <a:t>Directions</a:t>
            </a:r>
            <a:endParaRPr lang="en-US" sz="1600" dirty="0"/>
          </a:p>
          <a:p>
            <a:r>
              <a:rPr lang="en-US" sz="1600" dirty="0"/>
              <a:t>Preheat oven to 350 degrees F</a:t>
            </a:r>
            <a:r>
              <a:rPr lang="en-US" sz="1600" dirty="0" smtClean="0"/>
              <a:t>. </a:t>
            </a:r>
            <a:endParaRPr lang="en-US" sz="1600" dirty="0"/>
          </a:p>
          <a:p>
            <a:r>
              <a:rPr lang="en-US" sz="1600" dirty="0"/>
              <a:t>Bring a pot of water to a rolling boil. Add </a:t>
            </a:r>
            <a:r>
              <a:rPr lang="en-US" sz="1600" dirty="0" err="1"/>
              <a:t>lambsquarters</a:t>
            </a:r>
            <a:r>
              <a:rPr lang="en-US" sz="1600" dirty="0"/>
              <a:t> and boil until wilted (about 5-7 minutes.)Drain in a colander and press out all excess water with a slotted spoon.</a:t>
            </a:r>
          </a:p>
          <a:p>
            <a:r>
              <a:rPr lang="en-US" sz="1600" dirty="0" smtClean="0"/>
              <a:t>In </a:t>
            </a:r>
            <a:r>
              <a:rPr lang="en-US" sz="1600" dirty="0"/>
              <a:t>mixing bowl, combine all ingredients except mushrooms and parmesan cheese.  (Keep in mind that feta and parmesan are very salty, so you won’t need to add much salt to the mix, if any.) Fill mushroom caps with mixture and place on a cookie sheet.  Sprinkle with parmesan cheese and bake for 15 to 20 minutes.</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568865"/>
            <a:ext cx="3548728" cy="2748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34000" y="4267200"/>
            <a:ext cx="3352800" cy="461665"/>
          </a:xfrm>
          <a:prstGeom prst="rect">
            <a:avLst/>
          </a:prstGeom>
          <a:noFill/>
        </p:spPr>
        <p:txBody>
          <a:bodyPr wrap="square" rtlCol="0">
            <a:spAutoFit/>
          </a:bodyPr>
          <a:lstStyle/>
          <a:p>
            <a:r>
              <a:rPr lang="en-US" sz="1200" dirty="0">
                <a:solidFill>
                  <a:schemeClr val="accent1"/>
                </a:solidFill>
              </a:rPr>
              <a:t>http://kentuckyforager.com/2013/08/30/lambsquarters-stuffed-mushrooms/</a:t>
            </a:r>
          </a:p>
        </p:txBody>
      </p:sp>
    </p:spTree>
    <p:extLst>
      <p:ext uri="{BB962C8B-B14F-4D97-AF65-F5344CB8AC3E}">
        <p14:creationId xmlns:p14="http://schemas.microsoft.com/office/powerpoint/2010/main" val="18333041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r>
              <a:rPr lang="en-US" b="1" dirty="0" smtClean="0"/>
              <a:t>Chickweed QUICHE FLORENTINE</a:t>
            </a:r>
            <a:endParaRPr lang="en-US" b="1" dirty="0"/>
          </a:p>
        </p:txBody>
      </p:sp>
      <p:sp>
        <p:nvSpPr>
          <p:cNvPr id="3" name="Content Placeholder 2"/>
          <p:cNvSpPr>
            <a:spLocks noGrp="1"/>
          </p:cNvSpPr>
          <p:nvPr>
            <p:ph idx="1"/>
          </p:nvPr>
        </p:nvSpPr>
        <p:spPr>
          <a:xfrm>
            <a:off x="457200" y="1558894"/>
            <a:ext cx="5181600" cy="4994306"/>
          </a:xfrm>
          <a:solidFill>
            <a:schemeClr val="bg1">
              <a:alpha val="31000"/>
            </a:schemeClr>
          </a:solidFill>
        </p:spPr>
        <p:txBody>
          <a:bodyPr>
            <a:normAutofit fontScale="40000" lnSpcReduction="20000"/>
          </a:bodyPr>
          <a:lstStyle/>
          <a:p>
            <a:r>
              <a:rPr lang="en-US" dirty="0" smtClean="0"/>
              <a:t>2 </a:t>
            </a:r>
            <a:r>
              <a:rPr lang="en-US" dirty="0" err="1"/>
              <a:t>tbsp</a:t>
            </a:r>
            <a:r>
              <a:rPr lang="en-US" dirty="0"/>
              <a:t> butter</a:t>
            </a:r>
          </a:p>
          <a:p>
            <a:r>
              <a:rPr lang="en-US" dirty="0"/>
              <a:t>1/4 cup minced shallots</a:t>
            </a:r>
          </a:p>
          <a:p>
            <a:r>
              <a:rPr lang="en-US" dirty="0"/>
              <a:t>1 </a:t>
            </a:r>
            <a:r>
              <a:rPr lang="en-US" dirty="0" err="1"/>
              <a:t>lb</a:t>
            </a:r>
            <a:r>
              <a:rPr lang="en-US" dirty="0"/>
              <a:t> chopped Chickweed</a:t>
            </a:r>
          </a:p>
          <a:p>
            <a:r>
              <a:rPr lang="en-US" dirty="0"/>
              <a:t>1 tsp freshly ground black pepper</a:t>
            </a:r>
          </a:p>
          <a:p>
            <a:r>
              <a:rPr lang="en-US" dirty="0" smtClean="0"/>
              <a:t>Deep </a:t>
            </a:r>
            <a:r>
              <a:rPr lang="en-US" dirty="0"/>
              <a:t>dish pie shell</a:t>
            </a:r>
          </a:p>
          <a:p>
            <a:r>
              <a:rPr lang="en-US" dirty="0"/>
              <a:t>Canola oil</a:t>
            </a:r>
          </a:p>
          <a:p>
            <a:endParaRPr lang="en-US" dirty="0"/>
          </a:p>
          <a:p>
            <a:pPr marL="0" indent="0">
              <a:buNone/>
            </a:pPr>
            <a:r>
              <a:rPr lang="en-US" dirty="0"/>
              <a:t>Combine the milk and cream in a large saucepan and heat over medium heat until scalded (a film forms on the surface). Remove from the heat and let cool for 15 minutes.</a:t>
            </a:r>
          </a:p>
          <a:p>
            <a:endParaRPr lang="en-US" dirty="0"/>
          </a:p>
          <a:p>
            <a:pPr marL="0" indent="0">
              <a:buNone/>
            </a:pPr>
            <a:r>
              <a:rPr lang="en-US" dirty="0"/>
              <a:t>Put the eggs and half of the milk and cream mixture and remaining ingredients in a blender and blend on low speed to combine. Increase the speed to high and blend until the mixture is light and </a:t>
            </a:r>
            <a:r>
              <a:rPr lang="en-US" dirty="0" smtClean="0"/>
              <a:t>foamy.</a:t>
            </a:r>
            <a:endParaRPr lang="en-US" dirty="0"/>
          </a:p>
          <a:p>
            <a:pPr marL="0" indent="0">
              <a:buNone/>
            </a:pPr>
            <a:endParaRPr lang="en-US" dirty="0"/>
          </a:p>
          <a:p>
            <a:pPr marL="0" indent="0">
              <a:buNone/>
            </a:pPr>
            <a:r>
              <a:rPr lang="en-US" dirty="0"/>
              <a:t>Pour in enough of the batter to cover the cheese and chickweed in the </a:t>
            </a:r>
            <a:r>
              <a:rPr lang="en-US" dirty="0" err="1"/>
              <a:t>pieshell</a:t>
            </a:r>
            <a:r>
              <a:rPr lang="en-US" dirty="0"/>
              <a:t> and fill half way. Add another 1/4 C of the cheese and the remaining chickweed. Move the baking tray with the quiche to the oven rack. Mix the remaining batter and fill the quiche all the way to the top. Sprinkle the remaining 1/4 C cheese on top of the quiche. </a:t>
            </a:r>
          </a:p>
          <a:p>
            <a:endParaRPr lang="en-US" dirty="0"/>
          </a:p>
          <a:p>
            <a:pPr marL="0" indent="0">
              <a:buNone/>
            </a:pPr>
            <a:r>
              <a:rPr lang="en-US" dirty="0"/>
              <a:t>Bake for 90 to 105 minutes, or until the top of the quiche is browned and the custard is set when you move the pan. Remove the quiche from the oven and let cool on a rack to room temperature.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2087" y="3886200"/>
            <a:ext cx="274320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558894"/>
            <a:ext cx="3349774" cy="2022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743264" y="1558894"/>
            <a:ext cx="2895536" cy="1384995"/>
          </a:xfrm>
          <a:prstGeom prst="rect">
            <a:avLst/>
          </a:prstGeom>
          <a:noFill/>
        </p:spPr>
        <p:txBody>
          <a:bodyPr wrap="none" rtlCol="0">
            <a:spAutoFit/>
          </a:bodyPr>
          <a:lstStyle/>
          <a:p>
            <a:r>
              <a:rPr lang="en-US" sz="1200" dirty="0"/>
              <a:t>Prepare quiche batter.</a:t>
            </a:r>
          </a:p>
          <a:p>
            <a:pPr lvl="1"/>
            <a:r>
              <a:rPr lang="en-US" sz="1200" dirty="0" smtClean="0"/>
              <a:t>2 </a:t>
            </a:r>
            <a:r>
              <a:rPr lang="en-US" sz="1200" dirty="0"/>
              <a:t>cup milk</a:t>
            </a:r>
          </a:p>
          <a:p>
            <a:pPr lvl="1"/>
            <a:r>
              <a:rPr lang="en-US" sz="1200" dirty="0"/>
              <a:t>2 cup heavy cream</a:t>
            </a:r>
          </a:p>
          <a:p>
            <a:pPr lvl="1"/>
            <a:r>
              <a:rPr lang="en-US" sz="1200" dirty="0"/>
              <a:t>6 large eggs</a:t>
            </a:r>
          </a:p>
          <a:p>
            <a:pPr lvl="1"/>
            <a:r>
              <a:rPr lang="en-US" sz="1200" dirty="0"/>
              <a:t>1 </a:t>
            </a:r>
            <a:r>
              <a:rPr lang="en-US" sz="1200" dirty="0" err="1"/>
              <a:t>tbsp</a:t>
            </a:r>
            <a:r>
              <a:rPr lang="en-US" sz="1200" dirty="0"/>
              <a:t> salt</a:t>
            </a:r>
          </a:p>
          <a:p>
            <a:pPr lvl="1"/>
            <a:r>
              <a:rPr lang="en-US" sz="1200" dirty="0"/>
              <a:t>1/4 tsp freshly ground white pepper</a:t>
            </a:r>
          </a:p>
          <a:p>
            <a:pPr lvl="1"/>
            <a:r>
              <a:rPr lang="en-US" sz="1200" dirty="0"/>
              <a:t>1/4 tsp fresh nutmeg</a:t>
            </a:r>
          </a:p>
        </p:txBody>
      </p:sp>
    </p:spTree>
    <p:extLst>
      <p:ext uri="{BB962C8B-B14F-4D97-AF65-F5344CB8AC3E}">
        <p14:creationId xmlns:p14="http://schemas.microsoft.com/office/powerpoint/2010/main" val="16820078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r>
              <a:rPr lang="en-US" b="1" dirty="0" smtClean="0"/>
              <a:t>Sheep sorrel Sauce for seafood</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524000"/>
            <a:ext cx="2304261" cy="1725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Content Placeholder 2"/>
          <p:cNvSpPr>
            <a:spLocks noGrp="1"/>
          </p:cNvSpPr>
          <p:nvPr>
            <p:ph idx="1"/>
          </p:nvPr>
        </p:nvSpPr>
        <p:spPr>
          <a:xfrm>
            <a:off x="228600" y="1524000"/>
            <a:ext cx="4953000" cy="4953000"/>
          </a:xfrm>
          <a:solidFill>
            <a:schemeClr val="bg1">
              <a:alpha val="31000"/>
            </a:schemeClr>
          </a:solidFill>
        </p:spPr>
        <p:txBody>
          <a:bodyPr>
            <a:normAutofit fontScale="92500" lnSpcReduction="10000"/>
          </a:bodyPr>
          <a:lstStyle/>
          <a:p>
            <a:pPr lvl="2"/>
            <a:r>
              <a:rPr lang="en-US" dirty="0" err="1" smtClean="0"/>
              <a:t>Saute</a:t>
            </a:r>
            <a:r>
              <a:rPr lang="en-US" dirty="0" smtClean="0"/>
              <a:t> </a:t>
            </a:r>
            <a:r>
              <a:rPr lang="en-US" dirty="0"/>
              <a:t>some onion in butter or a combo of butter and olive </a:t>
            </a:r>
            <a:r>
              <a:rPr lang="en-US" dirty="0" smtClean="0"/>
              <a:t>oil</a:t>
            </a:r>
          </a:p>
          <a:p>
            <a:pPr lvl="2"/>
            <a:r>
              <a:rPr lang="en-US" dirty="0" smtClean="0"/>
              <a:t>Add </a:t>
            </a:r>
            <a:r>
              <a:rPr lang="en-US" dirty="0"/>
              <a:t>shredded sorrel and stir till it melted (takes a lot of sorrel, it is like spinach in that respect</a:t>
            </a:r>
            <a:r>
              <a:rPr lang="en-US" dirty="0" smtClean="0"/>
              <a:t>)</a:t>
            </a:r>
          </a:p>
          <a:p>
            <a:pPr lvl="2"/>
            <a:r>
              <a:rPr lang="en-US" dirty="0" smtClean="0"/>
              <a:t>Add </a:t>
            </a:r>
            <a:r>
              <a:rPr lang="en-US" dirty="0"/>
              <a:t>a bit of freshly ground </a:t>
            </a:r>
            <a:r>
              <a:rPr lang="en-US" dirty="0" smtClean="0"/>
              <a:t>pepper, garlic and </a:t>
            </a:r>
            <a:r>
              <a:rPr lang="en-US" dirty="0"/>
              <a:t>a bit of cream</a:t>
            </a:r>
            <a:r>
              <a:rPr lang="en-US" dirty="0" smtClean="0"/>
              <a:t>.</a:t>
            </a:r>
          </a:p>
          <a:p>
            <a:pPr lvl="3"/>
            <a:r>
              <a:rPr lang="en-US" dirty="0" smtClean="0"/>
              <a:t> </a:t>
            </a:r>
            <a:r>
              <a:rPr lang="en-US" dirty="0"/>
              <a:t>It is not pretty, as the sorrel turns </a:t>
            </a:r>
            <a:r>
              <a:rPr lang="en-US" dirty="0" smtClean="0"/>
              <a:t>greyish.</a:t>
            </a:r>
          </a:p>
          <a:p>
            <a:pPr lvl="3"/>
            <a:r>
              <a:rPr lang="en-US" dirty="0" smtClean="0"/>
              <a:t> </a:t>
            </a:r>
            <a:r>
              <a:rPr lang="en-US" dirty="0"/>
              <a:t>If you have tons of sorrel, this freezes well at the pre-cream stage, then you can pull it out, heat it up and add the cream right before serving.</a:t>
            </a:r>
            <a:endParaRPr lang="en-US" dirty="0" smtClean="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4371523"/>
            <a:ext cx="2667000" cy="222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15200" y="2971800"/>
            <a:ext cx="1782513" cy="1519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4763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8488C4">
                  <a:alpha val="35000"/>
                </a:srgbClr>
              </a:gs>
              <a:gs pos="24000">
                <a:srgbClr val="D4DEFF"/>
              </a:gs>
              <a:gs pos="56000">
                <a:srgbClr val="D4DEFF"/>
              </a:gs>
              <a:gs pos="96000">
                <a:schemeClr val="accent3">
                  <a:lumMod val="75000"/>
                </a:schemeClr>
              </a:gs>
            </a:gsLst>
            <a:lin ang="5400000" scaled="0"/>
          </a:gradFill>
        </p:spPr>
        <p:txBody>
          <a:bodyPr>
            <a:normAutofit/>
          </a:bodyPr>
          <a:lstStyle/>
          <a:p>
            <a:r>
              <a:rPr lang="en-US" b="1" dirty="0"/>
              <a:t>Queen Anne’s Lace Jelly</a:t>
            </a:r>
            <a:endParaRPr lang="en-US" dirty="0"/>
          </a:p>
        </p:txBody>
      </p:sp>
      <p:sp>
        <p:nvSpPr>
          <p:cNvPr id="3" name="Content Placeholder 2"/>
          <p:cNvSpPr>
            <a:spLocks noGrp="1"/>
          </p:cNvSpPr>
          <p:nvPr>
            <p:ph idx="1"/>
          </p:nvPr>
        </p:nvSpPr>
        <p:spPr>
          <a:xfrm>
            <a:off x="381000" y="1524000"/>
            <a:ext cx="4953000" cy="4953000"/>
          </a:xfrm>
          <a:solidFill>
            <a:schemeClr val="bg1">
              <a:alpha val="31000"/>
            </a:schemeClr>
          </a:solidFill>
        </p:spPr>
        <p:txBody>
          <a:bodyPr>
            <a:normAutofit fontScale="62500" lnSpcReduction="20000"/>
          </a:bodyPr>
          <a:lstStyle/>
          <a:p>
            <a:r>
              <a:rPr lang="en-US" dirty="0" smtClean="0"/>
              <a:t>18 </a:t>
            </a:r>
            <a:r>
              <a:rPr lang="en-US" dirty="0"/>
              <a:t>Large Queen Anne’s lace heads</a:t>
            </a:r>
          </a:p>
          <a:p>
            <a:r>
              <a:rPr lang="en-US" dirty="0"/>
              <a:t>4 Cups water</a:t>
            </a:r>
          </a:p>
          <a:p>
            <a:r>
              <a:rPr lang="en-US" dirty="0"/>
              <a:t>1/4 Cup lemon juice (fresh or bottled)</a:t>
            </a:r>
          </a:p>
          <a:p>
            <a:r>
              <a:rPr lang="en-US" dirty="0"/>
              <a:t>1 Package powdered pectin</a:t>
            </a:r>
          </a:p>
          <a:p>
            <a:r>
              <a:rPr lang="en-US" dirty="0"/>
              <a:t>3 2/3 Cups</a:t>
            </a:r>
          </a:p>
          <a:p>
            <a:r>
              <a:rPr lang="en-US" dirty="0"/>
              <a:t>Bring water to boil. Remove from heat. Add flower heads (push them down into the water). Cover and steep 30 minutes. Strain.</a:t>
            </a:r>
          </a:p>
          <a:p>
            <a:r>
              <a:rPr lang="en-US" dirty="0"/>
              <a:t>Measure 3 Cups liquid into 4-6 quart pan. Add lemon juice and pectin. Bring to a rolling boil stirring constantly. Add sugar and stir constantly. Cook and stir until mixture comes to a rolling boil. Boil one minute longer, then remove from heat.</a:t>
            </a:r>
          </a:p>
          <a:p>
            <a:r>
              <a:rPr lang="en-US" dirty="0"/>
              <a:t>Skim. Pour into jars leaving 1/4″ head space. Process in hot water bath for 5 minutes. Makes about 6 jars.</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600200"/>
            <a:ext cx="3276600"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9564" t="8084" r="30561" b="7991"/>
          <a:stretch/>
        </p:blipFill>
        <p:spPr bwMode="auto">
          <a:xfrm>
            <a:off x="5508477" y="4114800"/>
            <a:ext cx="1683528"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391400" y="4168676"/>
            <a:ext cx="1524000" cy="2246769"/>
          </a:xfrm>
          <a:prstGeom prst="rect">
            <a:avLst/>
          </a:prstGeom>
          <a:noFill/>
        </p:spPr>
        <p:txBody>
          <a:bodyPr wrap="square" rtlCol="0">
            <a:spAutoFit/>
          </a:bodyPr>
          <a:lstStyle/>
          <a:p>
            <a:r>
              <a:rPr lang="en-US" sz="1400" b="1" dirty="0">
                <a:hlinkClick r:id="rId4"/>
              </a:rPr>
              <a:t>Queen Anne's Lace Cognac </a:t>
            </a:r>
            <a:r>
              <a:rPr lang="en-US" sz="1400" b="1" dirty="0" err="1" smtClean="0">
                <a:hlinkClick r:id="rId4"/>
              </a:rPr>
              <a:t>Apéritif</a:t>
            </a:r>
            <a:endParaRPr lang="en-US" sz="1400" b="1" dirty="0" smtClean="0"/>
          </a:p>
          <a:p>
            <a:endParaRPr lang="en-US" sz="1400" b="1" dirty="0"/>
          </a:p>
          <a:p>
            <a:r>
              <a:rPr lang="en-US" sz="1400" dirty="0"/>
              <a:t>http://food52.com/blog/11124-queen-anne-s-lace-the-wild-mother-of-carrot-a-cognac-aperitif</a:t>
            </a:r>
          </a:p>
        </p:txBody>
      </p:sp>
    </p:spTree>
    <p:extLst>
      <p:ext uri="{BB962C8B-B14F-4D97-AF65-F5344CB8AC3E}">
        <p14:creationId xmlns:p14="http://schemas.microsoft.com/office/powerpoint/2010/main" val="10437572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7391400" cy="5973763"/>
          </a:xfrm>
          <a:solidFill>
            <a:schemeClr val="bg1">
              <a:alpha val="60000"/>
            </a:schemeClr>
          </a:solidFill>
        </p:spPr>
        <p:txBody>
          <a:bodyPr/>
          <a:lstStyle/>
          <a:p>
            <a:r>
              <a:rPr lang="en-US" b="1" dirty="0"/>
              <a:t>Edible Wild Plants: Wild Foods From Dirt To Plate (The Wild Food Adventure Series, Book 1) Paperback – </a:t>
            </a:r>
            <a:r>
              <a:rPr lang="en-US" b="1" dirty="0" smtClean="0"/>
              <a:t>by </a:t>
            </a:r>
            <a:r>
              <a:rPr lang="en-US" b="1" dirty="0"/>
              <a:t>John </a:t>
            </a:r>
            <a:r>
              <a:rPr lang="en-US" b="1" dirty="0" err="1"/>
              <a:t>Kallas</a:t>
            </a:r>
            <a:r>
              <a:rPr lang="en-US" b="1" dirty="0"/>
              <a:t>  (Author</a:t>
            </a:r>
            <a:r>
              <a:rPr lang="en-US" b="1" dirty="0" smtClean="0"/>
              <a:t>)</a:t>
            </a:r>
          </a:p>
          <a:p>
            <a:r>
              <a:rPr lang="en-US" b="1" dirty="0"/>
              <a:t>Nature's Garden: A Guide to Identifying, Harvesting, and Preparing Wild Edible </a:t>
            </a:r>
            <a:r>
              <a:rPr lang="en-US" b="1" dirty="0" smtClean="0"/>
              <a:t>Plants</a:t>
            </a:r>
          </a:p>
          <a:p>
            <a:r>
              <a:rPr lang="en-US" b="1" dirty="0"/>
              <a:t>A Field Guide to Edible Wild Plants: Eastern and central North America (Peterson Field Guides)</a:t>
            </a:r>
          </a:p>
          <a:p>
            <a:endParaRPr lang="en-US"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4800" y="228600"/>
            <a:ext cx="1143000" cy="170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4178" y="3886200"/>
            <a:ext cx="115443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5885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4254</TotalTime>
  <Words>2052</Words>
  <Application>Microsoft Office PowerPoint</Application>
  <PresentationFormat>On-screen Show (4:3)</PresentationFormat>
  <Paragraphs>266</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If you can’t beat’em  eat’em Edible weeds </vt:lpstr>
      <vt:lpstr>Top 20 weeds that you hate but you should Plate</vt:lpstr>
      <vt:lpstr>Dandelion</vt:lpstr>
      <vt:lpstr>Plantain</vt:lpstr>
      <vt:lpstr>Chickweed</vt:lpstr>
      <vt:lpstr>Sheep sorrel</vt:lpstr>
      <vt:lpstr>Pineapple Weed</vt:lpstr>
      <vt:lpstr>Purple Deadnettle and Henbit</vt:lpstr>
      <vt:lpstr>Curly Dock</vt:lpstr>
      <vt:lpstr>Miner's lettuce</vt:lpstr>
      <vt:lpstr>Wood sorrel</vt:lpstr>
      <vt:lpstr>Purslane</vt:lpstr>
      <vt:lpstr>Cattail</vt:lpstr>
      <vt:lpstr>field mustard</vt:lpstr>
      <vt:lpstr>bittercress</vt:lpstr>
      <vt:lpstr>Perennial Pepperweed </vt:lpstr>
      <vt:lpstr>Chervil</vt:lpstr>
      <vt:lpstr>Wild Carrot / Queen Anne’s Lace</vt:lpstr>
      <vt:lpstr>Wild Carrot VS Hemlock</vt:lpstr>
      <vt:lpstr>Fennel </vt:lpstr>
      <vt:lpstr>Lamb’s Quarters</vt:lpstr>
      <vt:lpstr>Burdock</vt:lpstr>
      <vt:lpstr>Chicory </vt:lpstr>
      <vt:lpstr>Knotweed</vt:lpstr>
      <vt:lpstr>What ever your meal  you can find it in your yard</vt:lpstr>
      <vt:lpstr>Dandelion Wine</vt:lpstr>
      <vt:lpstr>Dandelion Wine</vt:lpstr>
      <vt:lpstr>Nutty Plantain Snack</vt:lpstr>
      <vt:lpstr>Roasted Plantain &amp; Kale Chips</vt:lpstr>
      <vt:lpstr>lambsquarter breakfast ramekin</vt:lpstr>
      <vt:lpstr>Lambsquarters Stuffed Mushrooms</vt:lpstr>
      <vt:lpstr>Chickweed QUICHE FLORENTINE</vt:lpstr>
      <vt:lpstr>Sheep sorrel Sauce for seafood</vt:lpstr>
      <vt:lpstr>Queen Anne’s Lace Jelly</vt:lpstr>
      <vt:lpstr>PowerPoint Presentation</vt:lpstr>
    </vt:vector>
  </TitlesOfParts>
  <Company>Kitsap County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dcoggon</dc:creator>
  <cp:lastModifiedBy>Kitsap Noxious Weeds</cp:lastModifiedBy>
  <cp:revision>85</cp:revision>
  <dcterms:created xsi:type="dcterms:W3CDTF">2015-03-03T21:37:47Z</dcterms:created>
  <dcterms:modified xsi:type="dcterms:W3CDTF">2015-03-23T20:21:01Z</dcterms:modified>
</cp:coreProperties>
</file>