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256" r:id="rId2"/>
    <p:sldId id="262" r:id="rId3"/>
    <p:sldId id="257" r:id="rId4"/>
    <p:sldId id="259" r:id="rId5"/>
    <p:sldId id="267" r:id="rId6"/>
    <p:sldId id="264" r:id="rId7"/>
    <p:sldId id="263" r:id="rId8"/>
    <p:sldId id="265" r:id="rId9"/>
    <p:sldId id="261" r:id="rId10"/>
    <p:sldId id="268" r:id="rId11"/>
    <p:sldId id="266" r:id="rId12"/>
    <p:sldId id="269" r:id="rId13"/>
    <p:sldId id="329" r:id="rId14"/>
    <p:sldId id="331" r:id="rId15"/>
    <p:sldId id="270" r:id="rId16"/>
    <p:sldId id="271" r:id="rId17"/>
    <p:sldId id="318" r:id="rId18"/>
    <p:sldId id="272" r:id="rId19"/>
    <p:sldId id="330" r:id="rId20"/>
    <p:sldId id="320" r:id="rId21"/>
    <p:sldId id="279" r:id="rId22"/>
    <p:sldId id="321" r:id="rId23"/>
    <p:sldId id="322" r:id="rId24"/>
    <p:sldId id="333" r:id="rId25"/>
    <p:sldId id="334" r:id="rId26"/>
    <p:sldId id="324" r:id="rId27"/>
    <p:sldId id="319" r:id="rId28"/>
    <p:sldId id="276" r:id="rId29"/>
    <p:sldId id="274" r:id="rId30"/>
    <p:sldId id="275" r:id="rId31"/>
    <p:sldId id="282" r:id="rId32"/>
    <p:sldId id="284" r:id="rId33"/>
    <p:sldId id="283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3" r:id="rId42"/>
    <p:sldId id="332" r:id="rId43"/>
    <p:sldId id="292" r:id="rId44"/>
    <p:sldId id="294" r:id="rId45"/>
    <p:sldId id="317" r:id="rId46"/>
    <p:sldId id="295" r:id="rId47"/>
    <p:sldId id="296" r:id="rId48"/>
    <p:sldId id="297" r:id="rId49"/>
    <p:sldId id="299" r:id="rId50"/>
    <p:sldId id="300" r:id="rId51"/>
    <p:sldId id="301" r:id="rId52"/>
    <p:sldId id="303" r:id="rId53"/>
    <p:sldId id="302" r:id="rId54"/>
    <p:sldId id="304" r:id="rId55"/>
    <p:sldId id="305" r:id="rId56"/>
    <p:sldId id="308" r:id="rId57"/>
    <p:sldId id="310" r:id="rId58"/>
    <p:sldId id="309" r:id="rId59"/>
    <p:sldId id="316" r:id="rId60"/>
    <p:sldId id="311" r:id="rId61"/>
    <p:sldId id="312" r:id="rId62"/>
    <p:sldId id="313" r:id="rId63"/>
    <p:sldId id="315" r:id="rId64"/>
    <p:sldId id="307" r:id="rId65"/>
    <p:sldId id="326" r:id="rId66"/>
    <p:sldId id="327" r:id="rId67"/>
    <p:sldId id="328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8A"/>
    <a:srgbClr val="00B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6490E-A35A-4AAA-8E3C-AA5CC41FFBA8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850AF-969A-40CE-8B15-D1BFBD8C7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23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have a handout I’ll give regarding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94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have a handout I’ll give regarding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77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Douglas-fir of 3.0,</a:t>
            </a:r>
            <a:r>
              <a:rPr lang="en-US" baseline="0" dirty="0" smtClean="0"/>
              <a:t> 3.3, 4.2, 4.4, 5.1, 5.4, 7.8, 9.3; 8 PSME, 6 PREM, 2 ALRU, 2 ACMA, 1 THPL, 1 CONU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89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 </a:t>
            </a:r>
            <a:r>
              <a:rPr lang="en-US" dirty="0" err="1" smtClean="0"/>
              <a:t>lbs</a:t>
            </a:r>
            <a:r>
              <a:rPr lang="en-US" dirty="0" smtClean="0"/>
              <a:t> of</a:t>
            </a:r>
            <a:r>
              <a:rPr lang="en-US" baseline="0" dirty="0" smtClean="0"/>
              <a:t> carbon in a cubic foot of PSME wood, or about 55 </a:t>
            </a:r>
            <a:r>
              <a:rPr lang="en-US" baseline="0" dirty="0" err="1" smtClean="0"/>
              <a:t>lbs</a:t>
            </a:r>
            <a:r>
              <a:rPr lang="en-US" baseline="0" dirty="0" smtClean="0"/>
              <a:t> of CO2 Equivalent.  180 * 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20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 in mind Oregon is about 38% larger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51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69% of total is &gt; 55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50AF-969A-40CE-8B15-D1BFBD8C7AC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7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9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1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8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5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7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2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9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7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5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78101-198A-45BB-8D1A-6B254A8EF26F}" type="datetimeFigureOut">
              <a:rPr lang="en-US" smtClean="0"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C552-05B4-432D-BB10-E4D00F2BD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6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hyperlink" Target="http://www.pinchot.org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png"/><Relationship Id="rId9" Type="http://schemas.openxmlformats.org/officeDocument/2006/relationships/image" Target="../media/image13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4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iestotheland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71" y="192942"/>
            <a:ext cx="6858000" cy="1790700"/>
          </a:xfrm>
        </p:spPr>
        <p:txBody>
          <a:bodyPr/>
          <a:lstStyle/>
          <a:p>
            <a:r>
              <a:rPr lang="en-US" dirty="0" smtClean="0"/>
              <a:t>Western Oregon Forest Ecology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732" y="2118953"/>
            <a:ext cx="6858000" cy="4001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Michael Ahr, Forest Conservationist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815" y="887726"/>
            <a:ext cx="2696560" cy="964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0" y="3174531"/>
            <a:ext cx="4416317" cy="33122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121" y="3174532"/>
            <a:ext cx="4416316" cy="33122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592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5720" y="0"/>
            <a:ext cx="6084279" cy="687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Outline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542681" y="138240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Geology</a:t>
            </a:r>
          </a:p>
          <a:p>
            <a:r>
              <a:rPr lang="en-US" dirty="0"/>
              <a:t>Forest Types</a:t>
            </a:r>
          </a:p>
          <a:p>
            <a:r>
              <a:rPr lang="en-US" dirty="0"/>
              <a:t>Common NW Tree Species</a:t>
            </a:r>
          </a:p>
          <a:p>
            <a:r>
              <a:rPr lang="en-US" dirty="0"/>
              <a:t>Successional Stand Types</a:t>
            </a:r>
          </a:p>
          <a:p>
            <a:r>
              <a:rPr lang="en-US" dirty="0"/>
              <a:t>Brief History of Forest Management</a:t>
            </a:r>
          </a:p>
          <a:p>
            <a:r>
              <a:rPr lang="en-US" dirty="0"/>
              <a:t>Effects on NW Ecosystems</a:t>
            </a:r>
          </a:p>
          <a:p>
            <a:r>
              <a:rPr lang="en-US" dirty="0" smtClean="0"/>
              <a:t>Current </a:t>
            </a:r>
            <a:r>
              <a:rPr lang="en-US" dirty="0"/>
              <a:t>Forest </a:t>
            </a:r>
            <a:r>
              <a:rPr lang="en-US" dirty="0" smtClean="0"/>
              <a:t>Ownership/Composition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5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5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Geology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-3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455477" y="209467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Missoula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Floods</a:t>
            </a:r>
            <a:endParaRPr lang="en-US" sz="3200" dirty="0"/>
          </a:p>
          <a:p>
            <a:pPr marL="0" indent="0">
              <a:buNone/>
            </a:pPr>
            <a:endParaRPr lang="en-US" sz="2100" dirty="0"/>
          </a:p>
          <a:p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635" y="1887633"/>
            <a:ext cx="6342362" cy="47319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5477" y="6184843"/>
            <a:ext cx="23461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i="1" dirty="0"/>
              <a:t>Oregon Dept. of Geology and Mineral Industries</a:t>
            </a:r>
          </a:p>
        </p:txBody>
      </p:sp>
    </p:spTree>
    <p:extLst>
      <p:ext uri="{BB962C8B-B14F-4D97-AF65-F5344CB8AC3E}">
        <p14:creationId xmlns:p14="http://schemas.microsoft.com/office/powerpoint/2010/main" val="273562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48210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Geology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378558" y="2266150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West Hills</a:t>
            </a:r>
            <a:r>
              <a:rPr lang="en-US" dirty="0" smtClean="0"/>
              <a:t>/</a:t>
            </a:r>
          </a:p>
          <a:p>
            <a:pPr marL="0" indent="0">
              <a:buNone/>
            </a:pPr>
            <a:r>
              <a:rPr lang="en-US" dirty="0" smtClean="0"/>
              <a:t>Forest </a:t>
            </a:r>
            <a:r>
              <a:rPr lang="en-US" dirty="0"/>
              <a:t>Park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139" y="1242382"/>
            <a:ext cx="5627076" cy="46715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926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400262" y="1683422"/>
            <a:ext cx="7886700" cy="3814408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u="sng" dirty="0"/>
              <a:t>COAST RANGE</a:t>
            </a:r>
          </a:p>
          <a:p>
            <a:r>
              <a:rPr lang="en-US" sz="3500" dirty="0"/>
              <a:t>Ancient volcanic mountain chain</a:t>
            </a:r>
          </a:p>
          <a:p>
            <a:r>
              <a:rPr lang="en-US" sz="3500" dirty="0"/>
              <a:t>Uplifted Land</a:t>
            </a:r>
          </a:p>
          <a:p>
            <a:r>
              <a:rPr lang="en-US" sz="3500" dirty="0"/>
              <a:t>Sedimentary Rock</a:t>
            </a:r>
          </a:p>
          <a:p>
            <a:r>
              <a:rPr lang="en-US" sz="3500" dirty="0"/>
              <a:t>Basalt deposits from lava</a:t>
            </a:r>
          </a:p>
          <a:p>
            <a:r>
              <a:rPr lang="en-US" sz="3500" dirty="0"/>
              <a:t>Volcanic deposits erode slowly</a:t>
            </a:r>
          </a:p>
          <a:p>
            <a:r>
              <a:rPr lang="en-US" sz="3500" dirty="0"/>
              <a:t>Glacial history: not significant</a:t>
            </a:r>
          </a:p>
          <a:p>
            <a:r>
              <a:rPr lang="en-US" sz="3500" dirty="0"/>
              <a:t>Loess deposited on West Hills</a:t>
            </a:r>
          </a:p>
          <a:p>
            <a:pPr marL="0" indent="0">
              <a:buNone/>
            </a:pPr>
            <a:endParaRPr lang="en-US" sz="2100" dirty="0"/>
          </a:p>
          <a:p>
            <a:endParaRPr lang="en-US" sz="21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4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Geology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909" y="1023767"/>
            <a:ext cx="2790092" cy="585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Geology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Landslide prone</a:t>
            </a:r>
          </a:p>
          <a:p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8759" y="857250"/>
            <a:ext cx="5145246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4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Geology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6848" y="1673601"/>
            <a:ext cx="5040630" cy="395715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Soil</a:t>
            </a:r>
            <a:endParaRPr lang="en-US" sz="2100" b="1" dirty="0"/>
          </a:p>
          <a:p>
            <a:r>
              <a:rPr lang="en-US" dirty="0"/>
              <a:t>High in Organic Matter</a:t>
            </a:r>
          </a:p>
          <a:p>
            <a:r>
              <a:rPr lang="en-US" dirty="0"/>
              <a:t>Well drained</a:t>
            </a:r>
          </a:p>
          <a:p>
            <a:r>
              <a:rPr lang="en-US" dirty="0"/>
              <a:t>Sometimes shallow</a:t>
            </a:r>
          </a:p>
          <a:p>
            <a:r>
              <a:rPr lang="en-US" dirty="0"/>
              <a:t>Significant clay content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Stores nutrients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Increases water holding capacity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717" y="1886824"/>
            <a:ext cx="2933299" cy="21999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606367" y="4086799"/>
            <a:ext cx="15376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/>
              <a:t>Max Taylor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238" y="3896429"/>
            <a:ext cx="2805764" cy="21043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943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Rainfall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49" y="2226469"/>
            <a:ext cx="3779227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Portland: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40-45”</a:t>
            </a:r>
          </a:p>
          <a:p>
            <a:r>
              <a:rPr lang="en-US" dirty="0"/>
              <a:t>Tillamook County Coast Range: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>
                <a:solidFill>
                  <a:schemeClr val="bg1"/>
                </a:solidFill>
              </a:rPr>
              <a:t>195-205”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</a:p>
          <a:p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6369" y="1023769"/>
            <a:ext cx="4509477" cy="583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" y="9736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3" y="39333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Forests of Western Oregon &amp; Washington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9734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-3" y="1033504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Western hemlock</a:t>
            </a:r>
          </a:p>
          <a:p>
            <a:r>
              <a:rPr lang="en-US" sz="3200" dirty="0"/>
              <a:t>Willamette Valley</a:t>
            </a:r>
          </a:p>
          <a:p>
            <a:r>
              <a:rPr lang="en-US" sz="3200" dirty="0"/>
              <a:t>Sitka spruce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335490"/>
              </p:ext>
            </p:extLst>
          </p:nvPr>
        </p:nvGraphicFramePr>
        <p:xfrm>
          <a:off x="4241581" y="1325063"/>
          <a:ext cx="3683219" cy="50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Document" r:id="rId5" imgW="6080264" imgH="8328295" progId="Word.Document.8">
                  <p:embed/>
                </p:oleObj>
              </mc:Choice>
              <mc:Fallback>
                <p:oleObj name="Document" r:id="rId5" imgW="6080264" imgH="83282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1581" y="1325063"/>
                        <a:ext cx="3683219" cy="504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98594" y="3232286"/>
            <a:ext cx="96012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Originally published by Forest Service in 1973</a:t>
            </a:r>
          </a:p>
          <a:p>
            <a:endParaRPr lang="en-US" sz="1350" dirty="0"/>
          </a:p>
          <a:p>
            <a:r>
              <a:rPr lang="en-US" sz="1350" dirty="0"/>
              <a:t>Reprinted in 1988 (OSU Press)</a:t>
            </a:r>
          </a:p>
        </p:txBody>
      </p:sp>
    </p:spTree>
    <p:extLst>
      <p:ext uri="{BB962C8B-B14F-4D97-AF65-F5344CB8AC3E}">
        <p14:creationId xmlns:p14="http://schemas.microsoft.com/office/powerpoint/2010/main" val="10473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462991"/>
              </p:ext>
            </p:extLst>
          </p:nvPr>
        </p:nvGraphicFramePr>
        <p:xfrm>
          <a:off x="2032000" y="10503"/>
          <a:ext cx="5548923" cy="6814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Document" r:id="rId5" imgW="6641027" imgH="8155065" progId="Word.Document.8">
                  <p:embed/>
                </p:oleObj>
              </mc:Choice>
              <mc:Fallback>
                <p:oleObj name="Document" r:id="rId5" imgW="6641027" imgH="815506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2000" y="10503"/>
                        <a:ext cx="5548923" cy="6814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63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Conifer Forests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1773694"/>
            <a:ext cx="7886700" cy="463152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Conifers dominate western Oregon &amp; Washington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In much of northern hemisphere, hardwoods dominate in temperate region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Stressful habitats or pioneer species</a:t>
            </a:r>
            <a:endParaRPr lang="en-US" sz="2800" dirty="0"/>
          </a:p>
          <a:p>
            <a:r>
              <a:rPr lang="en-US" dirty="0" smtClean="0"/>
              <a:t>We’re rarely limited by precipitation or elevation </a:t>
            </a:r>
            <a:endParaRPr lang="en-US" dirty="0"/>
          </a:p>
          <a:p>
            <a:r>
              <a:rPr lang="en-US" dirty="0" smtClean="0"/>
              <a:t>“Every single coniferous </a:t>
            </a:r>
            <a:r>
              <a:rPr lang="en-US" i="1" dirty="0" smtClean="0"/>
              <a:t>genus </a:t>
            </a:r>
            <a:r>
              <a:rPr lang="en-US" dirty="0" smtClean="0"/>
              <a:t>represented finds it’s largest specific representative here (PNW)”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err="1" smtClean="0"/>
              <a:t>Pseudotsuga</a:t>
            </a:r>
            <a:r>
              <a:rPr lang="en-US" i="1" dirty="0" smtClean="0"/>
              <a:t>, </a:t>
            </a:r>
            <a:r>
              <a:rPr lang="en-US" i="1" dirty="0" err="1" smtClean="0"/>
              <a:t>Tsuga</a:t>
            </a:r>
            <a:r>
              <a:rPr lang="en-US" i="1" dirty="0" smtClean="0"/>
              <a:t>, </a:t>
            </a:r>
            <a:r>
              <a:rPr lang="en-US" i="1" dirty="0" err="1" smtClean="0"/>
              <a:t>Thuja</a:t>
            </a:r>
            <a:r>
              <a:rPr lang="en-US" i="1" dirty="0" smtClean="0"/>
              <a:t>, </a:t>
            </a:r>
            <a:r>
              <a:rPr lang="en-US" i="1" dirty="0" err="1" smtClean="0"/>
              <a:t>Abies</a:t>
            </a:r>
            <a:r>
              <a:rPr lang="en-US" i="1" dirty="0" smtClean="0"/>
              <a:t>, </a:t>
            </a:r>
            <a:r>
              <a:rPr lang="en-US" i="1" dirty="0" err="1" smtClean="0"/>
              <a:t>Picea</a:t>
            </a:r>
            <a:r>
              <a:rPr lang="en-US" i="1" dirty="0" smtClean="0"/>
              <a:t>, </a:t>
            </a:r>
            <a:r>
              <a:rPr lang="en-US" i="1" dirty="0" err="1" smtClean="0"/>
              <a:t>Pinus</a:t>
            </a:r>
            <a:r>
              <a:rPr lang="en-US" i="1" dirty="0" smtClean="0"/>
              <a:t>, etc.</a:t>
            </a:r>
            <a:endParaRPr lang="en-US" i="1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29576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Western Hemlock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0"/>
            <a:ext cx="7886700" cy="362568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Most extensive zone in western PNW</a:t>
            </a:r>
          </a:p>
          <a:p>
            <a:r>
              <a:rPr lang="en-US" sz="2400" dirty="0" smtClean="0"/>
              <a:t>Most important for timber production</a:t>
            </a:r>
            <a:endParaRPr lang="en-US" sz="2400" dirty="0"/>
          </a:p>
          <a:p>
            <a:r>
              <a:rPr lang="en-US" sz="2400" dirty="0"/>
              <a:t>This is our “Douglas-fir </a:t>
            </a:r>
            <a:r>
              <a:rPr lang="en-US" sz="2400" dirty="0" smtClean="0"/>
              <a:t>zone”</a:t>
            </a:r>
          </a:p>
          <a:p>
            <a:r>
              <a:rPr lang="en-US" sz="2400" dirty="0"/>
              <a:t>Douglas-fir can be the first colonizer and/or major component of 400-600 year old “Old Growth”</a:t>
            </a:r>
          </a:p>
          <a:p>
            <a:r>
              <a:rPr lang="en-US" sz="2400" dirty="0" smtClean="0"/>
              <a:t>Other significant species: western redcedar, grand fir, bigleaf maple, red alder</a:t>
            </a:r>
          </a:p>
          <a:p>
            <a:r>
              <a:rPr lang="en-US" sz="2400" dirty="0" smtClean="0"/>
              <a:t>Sword fern, vine maple, </a:t>
            </a:r>
            <a:r>
              <a:rPr lang="en-US" sz="2400" dirty="0" err="1" smtClean="0"/>
              <a:t>salal</a:t>
            </a:r>
            <a:r>
              <a:rPr lang="en-US" sz="2400" dirty="0" smtClean="0"/>
              <a:t>, Oregon-grape, trillium,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37984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Western Hemlock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77" y="1098665"/>
            <a:ext cx="3762433" cy="2821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6281" y="1092420"/>
            <a:ext cx="3784244" cy="2838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34" y="4020634"/>
            <a:ext cx="3650286" cy="27377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6281" y="4009570"/>
            <a:ext cx="3646169" cy="27346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035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Willamette Valley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1773694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Drier and warmer</a:t>
            </a:r>
          </a:p>
          <a:p>
            <a:r>
              <a:rPr lang="en-US" dirty="0"/>
              <a:t>Oak Forest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Oregon white oak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California black oak (further south)</a:t>
            </a:r>
          </a:p>
          <a:p>
            <a:r>
              <a:rPr lang="en-US" dirty="0"/>
              <a:t>Conifer Forest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Douglas-fir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Grand fir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Incense-cedar (south)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Ponderosa pine (more to the south)</a:t>
            </a:r>
          </a:p>
        </p:txBody>
      </p:sp>
    </p:spTree>
    <p:extLst>
      <p:ext uri="{BB962C8B-B14F-4D97-AF65-F5344CB8AC3E}">
        <p14:creationId xmlns:p14="http://schemas.microsoft.com/office/powerpoint/2010/main" val="42894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Oak Woodland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45" y="1268018"/>
            <a:ext cx="4740590" cy="35554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969" y="1202119"/>
            <a:ext cx="3791803" cy="28438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008" y="4962313"/>
            <a:ext cx="2335163" cy="1751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969" y="4155386"/>
            <a:ext cx="3529396" cy="26470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367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Oak Savannah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1496197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Sensitive species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919" y="1297616"/>
            <a:ext cx="5188399" cy="38936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82" y="2147163"/>
            <a:ext cx="3483384" cy="2612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0230" y="4304968"/>
            <a:ext cx="3253740" cy="24403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857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Sitka spruce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500" dirty="0" smtClean="0"/>
              <a:t>Coastal – a few kilometers in width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500" dirty="0" smtClean="0"/>
              <a:t>Northern California to Alaska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500" dirty="0" smtClean="0"/>
              <a:t>Below 400 foot elevation (mostly)</a:t>
            </a:r>
            <a:endParaRPr lang="en-US" sz="3500" dirty="0"/>
          </a:p>
          <a:p>
            <a:r>
              <a:rPr lang="en-US" sz="3500" dirty="0" smtClean="0"/>
              <a:t>Western hemlock, western redcedar, Douglas-fir, and grand fir are also abundant</a:t>
            </a:r>
          </a:p>
          <a:p>
            <a:r>
              <a:rPr lang="en-US" sz="3500" dirty="0" smtClean="0"/>
              <a:t>Red alder dominates some sites</a:t>
            </a:r>
          </a:p>
          <a:p>
            <a:r>
              <a:rPr lang="en-US" sz="3500" dirty="0" smtClean="0"/>
              <a:t>Very dense understories with shrubs such as salmonberry and huckleberry</a:t>
            </a:r>
            <a:endParaRPr lang="en-US" sz="3500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4183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Sitka spruce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4328636"/>
            <a:ext cx="3128010" cy="23460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194" y="2834164"/>
            <a:ext cx="5120640" cy="3840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" y="1098134"/>
            <a:ext cx="4189860" cy="31423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442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6083" y="1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944" y="29599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Common NW Tree Species                          (Quick ID course)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352467"/>
            <a:ext cx="3868340" cy="823912"/>
          </a:xfrm>
        </p:spPr>
        <p:txBody>
          <a:bodyPr/>
          <a:lstStyle/>
          <a:p>
            <a:r>
              <a:rPr lang="en-US" sz="2800" dirty="0" smtClean="0"/>
              <a:t>Conifers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82" y="0"/>
            <a:ext cx="1271847" cy="102558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29150" y="1352467"/>
            <a:ext cx="3887391" cy="823912"/>
          </a:xfrm>
        </p:spPr>
        <p:txBody>
          <a:bodyPr/>
          <a:lstStyle/>
          <a:p>
            <a:r>
              <a:rPr lang="en-US" sz="2800" dirty="0" smtClean="0"/>
              <a:t>Hardwoods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29150" y="2202165"/>
            <a:ext cx="3887391" cy="3684588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Bigleaf maple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Red alder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Bitter cherry</a:t>
            </a:r>
          </a:p>
          <a:p>
            <a:r>
              <a:rPr lang="en-US" sz="3200" dirty="0">
                <a:solidFill>
                  <a:schemeClr val="bg1"/>
                </a:solidFill>
              </a:rPr>
              <a:t>Oregon white oak</a:t>
            </a:r>
          </a:p>
          <a:p>
            <a:r>
              <a:rPr lang="en-US" sz="3200" dirty="0" smtClean="0"/>
              <a:t>Black cottonwood</a:t>
            </a:r>
          </a:p>
          <a:p>
            <a:r>
              <a:rPr lang="en-US" sz="3200" dirty="0" smtClean="0"/>
              <a:t>Pacific dogwood</a:t>
            </a:r>
          </a:p>
          <a:p>
            <a:r>
              <a:rPr lang="en-US" sz="3200" dirty="0" smtClean="0"/>
              <a:t>Oregon ash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-6083" y="1023769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6"/>
          <p:cNvSpPr txBox="1">
            <a:spLocks/>
          </p:cNvSpPr>
          <p:nvPr/>
        </p:nvSpPr>
        <p:spPr>
          <a:xfrm>
            <a:off x="530135" y="2202165"/>
            <a:ext cx="3887391" cy="296510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Douglas-fir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Western redcedar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Western hemlock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Grand fir</a:t>
            </a:r>
          </a:p>
          <a:p>
            <a:r>
              <a:rPr lang="en-US" sz="3200" dirty="0"/>
              <a:t>Pacific yew</a:t>
            </a:r>
          </a:p>
          <a:p>
            <a:r>
              <a:rPr lang="en-US" sz="3200" dirty="0"/>
              <a:t>Ponderosa pine</a:t>
            </a:r>
          </a:p>
          <a:p>
            <a:r>
              <a:rPr lang="en-US" sz="3200" i="1" dirty="0"/>
              <a:t>Maybe noble fir, western white pine</a:t>
            </a:r>
          </a:p>
        </p:txBody>
      </p:sp>
    </p:spTree>
    <p:extLst>
      <p:ext uri="{BB962C8B-B14F-4D97-AF65-F5344CB8AC3E}">
        <p14:creationId xmlns:p14="http://schemas.microsoft.com/office/powerpoint/2010/main" val="180946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rge Line Drawing of Abies balsame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228851"/>
            <a:ext cx="2419350" cy="3629025"/>
          </a:xfrm>
          <a:prstGeom prst="rect">
            <a:avLst/>
          </a:prstGeom>
          <a:noFill/>
        </p:spPr>
      </p:pic>
      <p:pic>
        <p:nvPicPr>
          <p:cNvPr id="28674" name="Picture 2" descr="Large Line Drawing of Thuja occidentali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2050" y="2228850"/>
            <a:ext cx="2400300" cy="36004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Needles vs Scales - Conifer</a:t>
            </a: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4262" y="3788143"/>
            <a:ext cx="1034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Needles</a:t>
            </a:r>
            <a:endParaRPr lang="en-US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7648248" y="3904863"/>
            <a:ext cx="86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Scales</a:t>
            </a:r>
          </a:p>
        </p:txBody>
      </p:sp>
    </p:spTree>
    <p:extLst>
      <p:ext uri="{BB962C8B-B14F-4D97-AF65-F5344CB8AC3E}">
        <p14:creationId xmlns:p14="http://schemas.microsoft.com/office/powerpoint/2010/main" val="34177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chemeClr val="bg1"/>
                </a:solidFill>
              </a:rPr>
              <a:t>Western redcedar</a:t>
            </a: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373" y="2228852"/>
            <a:ext cx="4649271" cy="34869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372" y="1359930"/>
            <a:ext cx="3918597" cy="52247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634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arge Line Drawing of Abies balsame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8755" y="2510949"/>
            <a:ext cx="1940576" cy="291086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 smtClean="0">
                <a:solidFill>
                  <a:schemeClr val="bg1"/>
                </a:solidFill>
              </a:rPr>
              <a:t>Conifers with Needles</a:t>
            </a:r>
            <a:endParaRPr lang="en-US" sz="3300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4004" y="1541861"/>
            <a:ext cx="3509975" cy="46799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23" y="1297614"/>
            <a:ext cx="3235560" cy="24266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578909" y="6260306"/>
            <a:ext cx="262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Grand fir </a:t>
            </a:r>
            <a:r>
              <a:rPr lang="en-US" i="1" dirty="0" smtClean="0"/>
              <a:t>(</a:t>
            </a:r>
            <a:r>
              <a:rPr lang="en-US" i="1" dirty="0" err="1" smtClean="0"/>
              <a:t>Abies</a:t>
            </a:r>
            <a:r>
              <a:rPr lang="en-US" i="1" dirty="0" smtClean="0"/>
              <a:t> </a:t>
            </a:r>
            <a:r>
              <a:rPr lang="en-US" i="1" dirty="0" err="1" smtClean="0"/>
              <a:t>grandis</a:t>
            </a:r>
            <a:r>
              <a:rPr lang="en-US" i="1" dirty="0" smtClean="0"/>
              <a:t>)</a:t>
            </a:r>
            <a:endParaRPr lang="en-US" sz="13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22" y="3881844"/>
            <a:ext cx="3235560" cy="24266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512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 smtClean="0">
                <a:solidFill>
                  <a:schemeClr val="bg1"/>
                </a:solidFill>
              </a:rPr>
              <a:t>Conifers with Needles</a:t>
            </a:r>
            <a:endParaRPr lang="en-US" sz="3300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83180" y="6260306"/>
            <a:ext cx="3624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Douglas-fir </a:t>
            </a:r>
            <a:r>
              <a:rPr lang="en-US" i="1" dirty="0" smtClean="0"/>
              <a:t>(</a:t>
            </a:r>
            <a:r>
              <a:rPr lang="en-US" i="1" dirty="0" err="1" smtClean="0"/>
              <a:t>Pseudotsuga</a:t>
            </a:r>
            <a:r>
              <a:rPr lang="en-US" i="1" dirty="0" smtClean="0"/>
              <a:t> </a:t>
            </a:r>
            <a:r>
              <a:rPr lang="en-US" i="1" dirty="0" err="1" smtClean="0"/>
              <a:t>menziesii</a:t>
            </a:r>
            <a:r>
              <a:rPr lang="en-US" i="1" dirty="0" smtClean="0"/>
              <a:t>)</a:t>
            </a:r>
            <a:endParaRPr lang="en-US" sz="13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3980" y="2488440"/>
            <a:ext cx="2357253" cy="37089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1164276"/>
            <a:ext cx="3244227" cy="43256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924" y="1297614"/>
            <a:ext cx="3695288" cy="27714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33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 smtClean="0">
                <a:solidFill>
                  <a:schemeClr val="bg1"/>
                </a:solidFill>
              </a:rPr>
              <a:t>Conifers with Needles</a:t>
            </a:r>
            <a:endParaRPr lang="en-US" sz="3300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926" y="5311616"/>
            <a:ext cx="246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Western hemlock </a:t>
            </a:r>
          </a:p>
          <a:p>
            <a:pPr algn="ctr"/>
            <a:r>
              <a:rPr lang="en-US" i="1" dirty="0" smtClean="0"/>
              <a:t>(</a:t>
            </a:r>
            <a:r>
              <a:rPr lang="en-US" i="1" dirty="0" err="1" smtClean="0"/>
              <a:t>Tsuga</a:t>
            </a:r>
            <a:r>
              <a:rPr lang="en-US" i="1" dirty="0" smtClean="0"/>
              <a:t> </a:t>
            </a:r>
            <a:r>
              <a:rPr lang="en-US" i="1" dirty="0" err="1" smtClean="0"/>
              <a:t>heterophylla</a:t>
            </a:r>
            <a:r>
              <a:rPr lang="en-US" i="1" dirty="0" smtClean="0"/>
              <a:t>)</a:t>
            </a:r>
            <a:endParaRPr lang="en-US" sz="13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11" y="1212718"/>
            <a:ext cx="4337066" cy="3252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567" y="1231876"/>
            <a:ext cx="4337068" cy="32528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130" y="4555387"/>
            <a:ext cx="2490446" cy="21587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20" y="3093141"/>
            <a:ext cx="2438351" cy="36718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235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6083" y="1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944" y="29599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Common NW Tree Species                          (Quick ID course)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352467"/>
            <a:ext cx="3868340" cy="823912"/>
          </a:xfrm>
        </p:spPr>
        <p:txBody>
          <a:bodyPr/>
          <a:lstStyle/>
          <a:p>
            <a:r>
              <a:rPr lang="en-US" sz="2800" dirty="0" smtClean="0"/>
              <a:t>Conifers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82" y="0"/>
            <a:ext cx="1271847" cy="102558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629150" y="1352467"/>
            <a:ext cx="3887391" cy="823912"/>
          </a:xfrm>
        </p:spPr>
        <p:txBody>
          <a:bodyPr/>
          <a:lstStyle/>
          <a:p>
            <a:r>
              <a:rPr lang="en-US" sz="2800" dirty="0" smtClean="0"/>
              <a:t>Hardwoods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29150" y="2202165"/>
            <a:ext cx="3887391" cy="3684588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Bigleaf maple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Red alder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Bitter cherry</a:t>
            </a:r>
          </a:p>
          <a:p>
            <a:r>
              <a:rPr lang="en-US" sz="3200" dirty="0">
                <a:solidFill>
                  <a:schemeClr val="bg1"/>
                </a:solidFill>
              </a:rPr>
              <a:t>Oregon white oak</a:t>
            </a:r>
          </a:p>
          <a:p>
            <a:r>
              <a:rPr lang="en-US" sz="3200" dirty="0" smtClean="0"/>
              <a:t>Black cottonwood</a:t>
            </a:r>
          </a:p>
          <a:p>
            <a:r>
              <a:rPr lang="en-US" sz="3200" dirty="0" smtClean="0"/>
              <a:t>Pacific dogwood</a:t>
            </a:r>
          </a:p>
          <a:p>
            <a:r>
              <a:rPr lang="en-US" sz="3200" dirty="0" smtClean="0"/>
              <a:t>Oregon ash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-6083" y="1023769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6"/>
          <p:cNvSpPr txBox="1">
            <a:spLocks/>
          </p:cNvSpPr>
          <p:nvPr/>
        </p:nvSpPr>
        <p:spPr>
          <a:xfrm>
            <a:off x="530135" y="2202165"/>
            <a:ext cx="3887391" cy="296510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Douglas-fir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Western redcedar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Western hemlock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Grand fir</a:t>
            </a:r>
          </a:p>
          <a:p>
            <a:r>
              <a:rPr lang="en-US" sz="3200" dirty="0"/>
              <a:t>Pacific yew</a:t>
            </a:r>
          </a:p>
          <a:p>
            <a:r>
              <a:rPr lang="en-US" sz="3200" dirty="0"/>
              <a:t>Ponderosa pine</a:t>
            </a:r>
          </a:p>
          <a:p>
            <a:r>
              <a:rPr lang="en-US" sz="3200" i="1" dirty="0"/>
              <a:t>Maybe noble fir, western white pine</a:t>
            </a:r>
          </a:p>
        </p:txBody>
      </p:sp>
    </p:spTree>
    <p:extLst>
      <p:ext uri="{BB962C8B-B14F-4D97-AF65-F5344CB8AC3E}">
        <p14:creationId xmlns:p14="http://schemas.microsoft.com/office/powerpoint/2010/main" val="32159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93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38527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Opposite vs Alternate Leaves - Broadleaf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28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3269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dirty="0"/>
          </a:p>
        </p:txBody>
      </p:sp>
      <p:pic>
        <p:nvPicPr>
          <p:cNvPr id="7" name="Picture 2" descr="http://z.about.com/d/forestry/1/0/i/l/leaf_arrangemen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844" y="2857503"/>
            <a:ext cx="6098090" cy="2500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335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digitalwebb.com/Downloads/Documents/35-05-SimpleCompoundLeaf-L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1" r="35920"/>
          <a:stretch>
            <a:fillRect/>
          </a:stretch>
        </p:blipFill>
        <p:spPr bwMode="auto">
          <a:xfrm>
            <a:off x="1371600" y="2286004"/>
            <a:ext cx="6343650" cy="358718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</a:rPr>
              <a:t>Simple vs Compound Leaves</a:t>
            </a:r>
          </a:p>
        </p:txBody>
      </p:sp>
    </p:spTree>
    <p:extLst>
      <p:ext uri="{BB962C8B-B14F-4D97-AF65-F5344CB8AC3E}">
        <p14:creationId xmlns:p14="http://schemas.microsoft.com/office/powerpoint/2010/main" val="17795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Opposite twigs - Violet Sn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4630" y="2514603"/>
            <a:ext cx="2343150" cy="2343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484" name="Picture 4" descr="http://www.fatalfoo.com/pics/Field%20Trips/Coastal%20Habitat/Big%20Leaf%20Mapl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75" y="2005599"/>
            <a:ext cx="3543300" cy="3361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5845" y="2422412"/>
            <a:ext cx="2457450" cy="2743200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>
                <a:solidFill>
                  <a:schemeClr val="bg1"/>
                </a:solidFill>
              </a:rPr>
              <a:t>M</a:t>
            </a:r>
            <a:r>
              <a:rPr lang="en-US" sz="3600" dirty="0"/>
              <a:t>aple</a:t>
            </a:r>
          </a:p>
          <a:p>
            <a:pPr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r>
              <a:rPr lang="en-US" sz="3600" dirty="0"/>
              <a:t>sh</a:t>
            </a:r>
          </a:p>
          <a:p>
            <a:pPr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r>
              <a:rPr lang="en-US" sz="3600" dirty="0"/>
              <a:t>ogwood</a:t>
            </a:r>
          </a:p>
          <a:p>
            <a:pPr>
              <a:buNone/>
            </a:pPr>
            <a:r>
              <a:rPr lang="en-US" sz="3600" b="1" dirty="0">
                <a:solidFill>
                  <a:schemeClr val="bg1"/>
                </a:solidFill>
              </a:rPr>
              <a:t>E</a:t>
            </a:r>
            <a:r>
              <a:rPr lang="en-US" sz="3600" dirty="0"/>
              <a:t>lderberry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205" y="5688842"/>
            <a:ext cx="6858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/>
                </a:solidFill>
              </a:rPr>
              <a:t>Others: snowberry, mockorange, twinberry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</a:rPr>
              <a:t>Opposite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4000" b="1" dirty="0">
                <a:solidFill>
                  <a:schemeClr val="bg1"/>
                </a:solidFill>
              </a:rPr>
              <a:t>Leaves</a:t>
            </a:r>
            <a:endParaRPr lang="en-US" sz="3300" b="1" dirty="0">
              <a:solidFill>
                <a:schemeClr val="bg1"/>
              </a:solidFill>
            </a:endParaRPr>
          </a:p>
        </p:txBody>
      </p:sp>
      <p:pic>
        <p:nvPicPr>
          <p:cNvPr id="14" name="Content Placeholder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22832" y="5453509"/>
            <a:ext cx="2172020" cy="60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Bigleaf maple</a:t>
            </a: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98438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271368" y="273846"/>
            <a:ext cx="724398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</a:rPr>
              <a:t>Alternate Leaves</a:t>
            </a:r>
          </a:p>
        </p:txBody>
      </p:sp>
      <p:pic>
        <p:nvPicPr>
          <p:cNvPr id="15" name="Content Placeholder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64085" y="6025007"/>
            <a:ext cx="11756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Red alder</a:t>
            </a:r>
          </a:p>
          <a:p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587796" y="5453507"/>
            <a:ext cx="204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Oregon </a:t>
            </a:r>
            <a:r>
              <a:rPr lang="en-US" sz="2000" dirty="0" smtClean="0"/>
              <a:t>white oak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970422" y="6025007"/>
            <a:ext cx="1493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Bitter cherry</a:t>
            </a:r>
          </a:p>
          <a:p>
            <a:endParaRPr lang="en-US" sz="2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8282" y="2613397"/>
            <a:ext cx="2708906" cy="234254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5" y="1381583"/>
            <a:ext cx="3087794" cy="23086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0911" y="2045970"/>
            <a:ext cx="2981992" cy="14881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0911" y="3803780"/>
            <a:ext cx="2981992" cy="22364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7" y="3751372"/>
            <a:ext cx="3109921" cy="22889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163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9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Successional Processes of NW Forests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Stand Types</a:t>
            </a:r>
          </a:p>
          <a:p>
            <a:r>
              <a:rPr lang="en-US" sz="3200" dirty="0"/>
              <a:t>Stand initiation (0-20 years)</a:t>
            </a:r>
          </a:p>
          <a:p>
            <a:r>
              <a:rPr lang="en-US" sz="3200" dirty="0"/>
              <a:t>Young stand (20-50 years)</a:t>
            </a:r>
          </a:p>
          <a:p>
            <a:r>
              <a:rPr lang="en-US" sz="3200" dirty="0"/>
              <a:t>Mid-aged stand (50-100 years)</a:t>
            </a:r>
          </a:p>
          <a:p>
            <a:r>
              <a:rPr lang="en-US" sz="3200" dirty="0"/>
              <a:t>Old stand (100+ years)</a:t>
            </a:r>
          </a:p>
          <a:p>
            <a:pPr marL="0" indent="0">
              <a:buNone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1166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710" y="857250"/>
            <a:ext cx="6172200" cy="857250"/>
          </a:xfrm>
        </p:spPr>
        <p:txBody>
          <a:bodyPr/>
          <a:lstStyle/>
          <a:p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1246" y="945076"/>
            <a:ext cx="7334450" cy="47901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49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5067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5" y="220891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Stand Initiation (0-20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069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08701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355111" y="1979592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Planting</a:t>
            </a:r>
          </a:p>
          <a:p>
            <a:r>
              <a:rPr lang="en-US" sz="3200" dirty="0"/>
              <a:t>Competition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3890" y="1586817"/>
            <a:ext cx="2743199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3" y="3730036"/>
            <a:ext cx="2743200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3890" y="3730036"/>
            <a:ext cx="2743200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30" y="3831241"/>
            <a:ext cx="3128777" cy="1759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148875" y="5734759"/>
            <a:ext cx="1064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38629" y="5734759"/>
            <a:ext cx="145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2013</a:t>
            </a:r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7012673" y="5734759"/>
            <a:ext cx="1058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2014</a:t>
            </a:r>
            <a:endParaRPr lang="en-US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5769027" y="2468970"/>
            <a:ext cx="935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2011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31716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045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86889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Stand Initiation (0-20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043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36813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509" y="2226370"/>
            <a:ext cx="3950726" cy="2963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83" y="1281061"/>
            <a:ext cx="3617552" cy="2640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3" y="4023697"/>
            <a:ext cx="3617552" cy="27131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622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938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430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Young Stand (20-50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38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-1938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495788" y="1486252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Stem exclusion</a:t>
            </a:r>
          </a:p>
          <a:p>
            <a:r>
              <a:rPr lang="en-US" sz="3200" dirty="0"/>
              <a:t>Understory exclusion</a:t>
            </a:r>
          </a:p>
          <a:p>
            <a:r>
              <a:rPr lang="en-US" sz="3200" dirty="0"/>
              <a:t>Growth slows down at end of this range</a:t>
            </a:r>
          </a:p>
          <a:p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76284"/>
            <a:ext cx="2962408" cy="2221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798" y="3276284"/>
            <a:ext cx="2962408" cy="2221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654" y="3276284"/>
            <a:ext cx="2962408" cy="2221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528897" y="5564578"/>
            <a:ext cx="2425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20 years old</a:t>
            </a:r>
          </a:p>
          <a:p>
            <a:pPr algn="r"/>
            <a:r>
              <a:rPr lang="en-US" sz="1600" dirty="0"/>
              <a:t>350 TPA</a:t>
            </a:r>
          </a:p>
          <a:p>
            <a:pPr algn="r"/>
            <a:r>
              <a:rPr lang="en-US" sz="1600" dirty="0"/>
              <a:t>8.4” DBH</a:t>
            </a:r>
          </a:p>
          <a:p>
            <a:pPr algn="r"/>
            <a:r>
              <a:rPr lang="en-US" sz="1600" dirty="0"/>
              <a:t>100% conifer</a:t>
            </a:r>
          </a:p>
          <a:p>
            <a:pPr algn="r"/>
            <a:r>
              <a:rPr lang="en-US" sz="1600" dirty="0"/>
              <a:t>145 ft</a:t>
            </a:r>
            <a:r>
              <a:rPr lang="en-US" sz="1600" baseline="30000" dirty="0"/>
              <a:t>2</a:t>
            </a:r>
            <a:r>
              <a:rPr lang="en-US" sz="1600" dirty="0"/>
              <a:t> Basal Area</a:t>
            </a:r>
          </a:p>
        </p:txBody>
      </p:sp>
    </p:spTree>
    <p:extLst>
      <p:ext uri="{BB962C8B-B14F-4D97-AF65-F5344CB8AC3E}">
        <p14:creationId xmlns:p14="http://schemas.microsoft.com/office/powerpoint/2010/main" val="33627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3066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0778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Young Stand (20-50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068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0702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29" y="1538794"/>
            <a:ext cx="3606107" cy="27045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579" y="4242887"/>
            <a:ext cx="3396681" cy="25475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224" y="4260145"/>
            <a:ext cx="3352684" cy="25145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347" y="1538794"/>
            <a:ext cx="3605457" cy="27040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677390" y="2321194"/>
            <a:ext cx="2425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30 years old</a:t>
            </a:r>
          </a:p>
          <a:p>
            <a:pPr algn="r"/>
            <a:r>
              <a:rPr lang="en-US" sz="1600" dirty="0"/>
              <a:t>325 TPA</a:t>
            </a:r>
          </a:p>
          <a:p>
            <a:pPr algn="r"/>
            <a:r>
              <a:rPr lang="en-US" sz="1600" dirty="0"/>
              <a:t>4.7” DBH</a:t>
            </a:r>
          </a:p>
          <a:p>
            <a:pPr algn="r"/>
            <a:r>
              <a:rPr lang="en-US" sz="1600" dirty="0"/>
              <a:t>45% conifer</a:t>
            </a:r>
          </a:p>
          <a:p>
            <a:pPr algn="r"/>
            <a:r>
              <a:rPr lang="en-US" sz="1600" dirty="0"/>
              <a:t>44 ft</a:t>
            </a:r>
            <a:r>
              <a:rPr lang="en-US" sz="1600" baseline="30000" dirty="0"/>
              <a:t>2</a:t>
            </a:r>
            <a:r>
              <a:rPr lang="en-US" sz="1600" dirty="0"/>
              <a:t> Basal Area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329" y="5167597"/>
            <a:ext cx="1785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Douglas-fir</a:t>
            </a:r>
          </a:p>
          <a:p>
            <a:r>
              <a:rPr lang="en-US" sz="1600" dirty="0"/>
              <a:t>Bitter cherry</a:t>
            </a:r>
          </a:p>
          <a:p>
            <a:r>
              <a:rPr lang="en-US" sz="1600" dirty="0"/>
              <a:t>Red alder</a:t>
            </a:r>
          </a:p>
          <a:p>
            <a:r>
              <a:rPr lang="en-US" sz="1600" dirty="0"/>
              <a:t>Bigleaf maple</a:t>
            </a:r>
          </a:p>
          <a:p>
            <a:r>
              <a:rPr lang="en-US" sz="1600" dirty="0"/>
              <a:t>Western redcedar</a:t>
            </a:r>
          </a:p>
          <a:p>
            <a:r>
              <a:rPr lang="en-US" sz="1600" dirty="0"/>
              <a:t>Pacific dogwood</a:t>
            </a:r>
          </a:p>
        </p:txBody>
      </p:sp>
    </p:spTree>
    <p:extLst>
      <p:ext uri="{BB962C8B-B14F-4D97-AF65-F5344CB8AC3E}">
        <p14:creationId xmlns:p14="http://schemas.microsoft.com/office/powerpoint/2010/main" val="319179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69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Larger trees</a:t>
            </a:r>
          </a:p>
          <a:p>
            <a:r>
              <a:rPr lang="en-US" dirty="0"/>
              <a:t>Structure development</a:t>
            </a:r>
          </a:p>
          <a:p>
            <a:r>
              <a:rPr lang="en-US" dirty="0"/>
              <a:t>Understory is back, or even better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138" y="1883508"/>
            <a:ext cx="5015613" cy="37617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75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" y="6125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59541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6123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2" y="1029893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615" y="1084382"/>
            <a:ext cx="3579447" cy="26865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6" y="3912894"/>
            <a:ext cx="3769934" cy="28274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653" y="3912894"/>
            <a:ext cx="3552755" cy="26645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61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0441" y="3961836"/>
            <a:ext cx="36576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366" y="3961836"/>
            <a:ext cx="36576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4" y="1148223"/>
            <a:ext cx="1993467" cy="35439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234" y="1445846"/>
            <a:ext cx="4207515" cy="23667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834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71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4124" y="1297616"/>
            <a:ext cx="3019639" cy="53682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64" y="1108357"/>
            <a:ext cx="4207745" cy="23668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663" y="3559799"/>
            <a:ext cx="4207745" cy="3155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996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27" y="4387404"/>
            <a:ext cx="3205904" cy="24044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0937" y="1464239"/>
            <a:ext cx="3732877" cy="49771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27" y="1100390"/>
            <a:ext cx="4382683" cy="32870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889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092420"/>
            <a:ext cx="7453275" cy="55899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03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Mid-Aged Stand (50-100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3" y="4303622"/>
            <a:ext cx="4036193" cy="22703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9784" y="3954046"/>
            <a:ext cx="36576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1" y="1144755"/>
            <a:ext cx="5400681" cy="30378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101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Old Stand (100+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1" y="2226469"/>
            <a:ext cx="3457274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Larger trees and smaller trees</a:t>
            </a:r>
          </a:p>
          <a:p>
            <a:r>
              <a:rPr lang="en-US" dirty="0"/>
              <a:t>Horizontal layers</a:t>
            </a:r>
          </a:p>
          <a:p>
            <a:r>
              <a:rPr lang="en-US" dirty="0"/>
              <a:t>Structure development</a:t>
            </a:r>
          </a:p>
          <a:p>
            <a:r>
              <a:rPr lang="en-US" dirty="0"/>
              <a:t>Understory is robust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032" y="1108710"/>
            <a:ext cx="4220528" cy="5627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210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01" y="1064079"/>
            <a:ext cx="4673867" cy="3505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4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Old Stand (100+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862" y="4337538"/>
            <a:ext cx="3206306" cy="24047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153" y="1268016"/>
            <a:ext cx="2741491" cy="36553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761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71" y="273844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Old Stand (100+ years)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3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909" y="1190283"/>
            <a:ext cx="3805413" cy="28540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5200" y="1032930"/>
            <a:ext cx="4368803" cy="58250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117" y="4099996"/>
            <a:ext cx="1982955" cy="26439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-315947" y="4829049"/>
            <a:ext cx="2743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i="1" dirty="0"/>
              <a:t>Old Growth?</a:t>
            </a:r>
          </a:p>
        </p:txBody>
      </p:sp>
    </p:spTree>
    <p:extLst>
      <p:ext uri="{BB962C8B-B14F-4D97-AF65-F5344CB8AC3E}">
        <p14:creationId xmlns:p14="http://schemas.microsoft.com/office/powerpoint/2010/main" val="101025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9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312802" y="1225214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 notable periods of logging</a:t>
            </a:r>
          </a:p>
          <a:p>
            <a:r>
              <a:rPr lang="en-US" dirty="0"/>
              <a:t>Late 1800s</a:t>
            </a:r>
          </a:p>
          <a:p>
            <a:r>
              <a:rPr lang="en-US" dirty="0"/>
              <a:t>World War II</a:t>
            </a:r>
          </a:p>
          <a:p>
            <a:r>
              <a:rPr lang="en-US" dirty="0"/>
              <a:t>1990s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600" y="2132595"/>
            <a:ext cx="2666201" cy="36151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12" y="3688862"/>
            <a:ext cx="2327364" cy="29387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1277" y="1664677"/>
            <a:ext cx="2998601" cy="42969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2644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7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10" y="1290187"/>
            <a:ext cx="3125289" cy="23439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366" y="3801579"/>
            <a:ext cx="3725843" cy="27943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892" y="1536389"/>
            <a:ext cx="3885996" cy="25891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196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125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349" y="221863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Tillamook Burn: 6 year curse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3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9893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35683" y="1431773"/>
            <a:ext cx="3467394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4 fires (1933-1951)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31" y="2101155"/>
            <a:ext cx="3003407" cy="2429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342" y="1920479"/>
            <a:ext cx="4058099" cy="38754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117643" y="5723751"/>
            <a:ext cx="28947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i="1" dirty="0"/>
              <a:t>Maxine Leach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635" y="3858221"/>
            <a:ext cx="2908139" cy="29862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94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7" y="29599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369129" y="1663760"/>
            <a:ext cx="3482242" cy="3713223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/>
              <a:t>Oregon Forest Practices Act</a:t>
            </a:r>
          </a:p>
          <a:p>
            <a:r>
              <a:rPr lang="en-US" sz="3000" dirty="0"/>
              <a:t>1971</a:t>
            </a:r>
          </a:p>
          <a:p>
            <a:r>
              <a:rPr lang="en-US" sz="3000" dirty="0"/>
              <a:t>First in nation</a:t>
            </a:r>
          </a:p>
          <a:p>
            <a:r>
              <a:rPr lang="en-US" sz="3000" dirty="0"/>
              <a:t>Replant after harvest</a:t>
            </a:r>
          </a:p>
          <a:p>
            <a:r>
              <a:rPr lang="en-US" sz="3000" dirty="0"/>
              <a:t>Protect streams and wetlands</a:t>
            </a:r>
          </a:p>
          <a:p>
            <a:r>
              <a:rPr lang="en-US" sz="3000" i="1" dirty="0"/>
              <a:t>Much more…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8558" y="1937601"/>
            <a:ext cx="2826820" cy="32985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371" y="1937601"/>
            <a:ext cx="2083979" cy="316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3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725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1131096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88102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69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Late 1980s – 90s</a:t>
            </a:r>
          </a:p>
          <a:p>
            <a:r>
              <a:rPr lang="en-US" sz="2100" dirty="0"/>
              <a:t>Good timber prices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98052" y="-685800"/>
            <a:ext cx="10842052" cy="754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7117" y="5654504"/>
            <a:ext cx="124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1990</a:t>
            </a:r>
            <a:endParaRPr lang="en-US" sz="13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725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1131096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88102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69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Late 1980s – 90s</a:t>
            </a:r>
          </a:p>
          <a:p>
            <a:r>
              <a:rPr lang="en-US" sz="2100" dirty="0"/>
              <a:t>Good timber prices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98052" y="-685800"/>
            <a:ext cx="10842052" cy="754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87117" y="5654504"/>
            <a:ext cx="124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1994</a:t>
            </a:r>
            <a:endParaRPr lang="en-US" sz="13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725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1131096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88102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69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Late 1980s – 90s</a:t>
            </a:r>
          </a:p>
          <a:p>
            <a:r>
              <a:rPr lang="en-US" sz="2100" dirty="0"/>
              <a:t>Good timber prices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98052" y="-685800"/>
            <a:ext cx="10842052" cy="754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87117" y="5654504"/>
            <a:ext cx="124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2015</a:t>
            </a:r>
            <a:endParaRPr lang="en-US" sz="13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7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1369217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Clearcutting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4" y="2672463"/>
            <a:ext cx="4129238" cy="3096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840" y="2196382"/>
            <a:ext cx="4776537" cy="35824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453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8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Brief History of NW Forest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520976" y="1265177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Thinning</a:t>
            </a: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04" y="1882361"/>
            <a:ext cx="4704854" cy="35286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027" y="1357581"/>
            <a:ext cx="3433651" cy="45782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757" y="4423508"/>
            <a:ext cx="3161151" cy="23708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100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6" y="29599"/>
            <a:ext cx="7243985" cy="9941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Effects of management on ecosystems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0" y="2226469"/>
            <a:ext cx="3168516" cy="3263504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500" dirty="0"/>
              <a:t>Stream buffers</a:t>
            </a:r>
          </a:p>
          <a:p>
            <a:r>
              <a:rPr lang="en-US" sz="3500" dirty="0"/>
              <a:t>Planted buffers</a:t>
            </a:r>
          </a:p>
          <a:p>
            <a:r>
              <a:rPr lang="en-US" sz="3500" dirty="0"/>
              <a:t>Fish Habitat</a:t>
            </a:r>
          </a:p>
          <a:p>
            <a:r>
              <a:rPr lang="en-US" sz="3500" dirty="0"/>
              <a:t>Early Seral Habitat</a:t>
            </a:r>
          </a:p>
          <a:p>
            <a:r>
              <a:rPr lang="en-US" sz="3500" dirty="0"/>
              <a:t>Storing Carbon</a:t>
            </a:r>
          </a:p>
          <a:p>
            <a:r>
              <a:rPr lang="en-US" sz="3500" dirty="0"/>
              <a:t>Biodiversity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1855233"/>
            <a:ext cx="4846320" cy="36347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239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Stream Buffers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2" y="1990625"/>
            <a:ext cx="4866197" cy="37652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256" y="2424578"/>
            <a:ext cx="4042611" cy="30319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221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Planted buffers - restoration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69" y="2677485"/>
            <a:ext cx="4090737" cy="30680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173" y="2677487"/>
            <a:ext cx="4090737" cy="30680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495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Fish Habitat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290" y="2544678"/>
            <a:ext cx="3982453" cy="29868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164" y="2544680"/>
            <a:ext cx="3984859" cy="29886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113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Early Seral Habitat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57" y="1953210"/>
            <a:ext cx="5238550" cy="39289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359" y="2802081"/>
            <a:ext cx="3816417" cy="28623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16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Early Seral Habitat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1" y="1959583"/>
            <a:ext cx="2823090" cy="21173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7044" y="2350727"/>
            <a:ext cx="4812632" cy="36094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019" y="2271289"/>
            <a:ext cx="2754542" cy="20659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002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4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Carbon Storage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68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28651" y="1541860"/>
            <a:ext cx="4734182" cy="394811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Forests can store carbon</a:t>
            </a:r>
          </a:p>
          <a:p>
            <a:r>
              <a:rPr lang="en-US" dirty="0" smtClean="0"/>
              <a:t>Mitigate greenhouse gas </a:t>
            </a:r>
            <a:r>
              <a:rPr lang="en-US" dirty="0" err="1" smtClean="0"/>
              <a:t>emmissions</a:t>
            </a:r>
            <a:endParaRPr lang="en-US" dirty="0" smtClean="0"/>
          </a:p>
          <a:p>
            <a:r>
              <a:rPr lang="en-US" dirty="0"/>
              <a:t>Douglas-fir forests</a:t>
            </a:r>
          </a:p>
          <a:p>
            <a:pPr lvl="1"/>
            <a:r>
              <a:rPr lang="en-US" sz="1800" dirty="0"/>
              <a:t>Wood volume: Grow ~180 cubic feet per acre per </a:t>
            </a:r>
            <a:r>
              <a:rPr lang="en-US" sz="1800" dirty="0" smtClean="0"/>
              <a:t>year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Pinchot Institute – </a:t>
            </a:r>
            <a:r>
              <a:rPr lang="en-US" dirty="0">
                <a:hlinkClick r:id="rId4"/>
              </a:rPr>
              <a:t>www.pinchot.org</a:t>
            </a:r>
            <a:endParaRPr lang="en-US" dirty="0"/>
          </a:p>
          <a:p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9391" y="1541860"/>
            <a:ext cx="3302575" cy="2478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139" y="4173805"/>
            <a:ext cx="3032828" cy="22746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91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809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1035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Biodiversity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11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0959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0" y="1926109"/>
            <a:ext cx="2854411" cy="2140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1" y="3990659"/>
            <a:ext cx="2639384" cy="19133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663" y="1937319"/>
            <a:ext cx="2245033" cy="21512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55" y="3990658"/>
            <a:ext cx="3125002" cy="25932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627" y="3945471"/>
            <a:ext cx="2611394" cy="19585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5547" y="1693073"/>
            <a:ext cx="3147843" cy="22467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2020" y="2195833"/>
            <a:ext cx="1453082" cy="3564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953267" y="3674593"/>
            <a:ext cx="10132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Katie Rupp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0622" y="5681829"/>
            <a:ext cx="10132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Roy Siegel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1033" y="6279754"/>
            <a:ext cx="10132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Corinne </a:t>
            </a:r>
            <a:r>
              <a:rPr lang="en-US" sz="900" i="1" dirty="0" err="1"/>
              <a:t>Bacher</a:t>
            </a:r>
            <a:endParaRPr lang="en-US" sz="9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23478" y="3792179"/>
            <a:ext cx="10132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Nicole Ahr</a:t>
            </a:r>
          </a:p>
        </p:txBody>
      </p:sp>
    </p:spTree>
    <p:extLst>
      <p:ext uri="{BB962C8B-B14F-4D97-AF65-F5344CB8AC3E}">
        <p14:creationId xmlns:p14="http://schemas.microsoft.com/office/powerpoint/2010/main" val="270009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Current Forest Composition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253512" y="1457028"/>
            <a:ext cx="3732335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/>
              <a:t>Forest cover</a:t>
            </a:r>
          </a:p>
          <a:p>
            <a:pPr lvl="1"/>
            <a:r>
              <a:rPr lang="en-US" sz="3200" dirty="0" smtClean="0"/>
              <a:t>47% Oregon</a:t>
            </a:r>
          </a:p>
          <a:p>
            <a:pPr lvl="1"/>
            <a:r>
              <a:rPr lang="en-US" sz="3200" dirty="0" smtClean="0"/>
              <a:t>52% Washington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675592"/>
              </p:ext>
            </p:extLst>
          </p:nvPr>
        </p:nvGraphicFramePr>
        <p:xfrm>
          <a:off x="3985847" y="462856"/>
          <a:ext cx="4905742" cy="6205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Document" r:id="rId5" imgW="3408341" imgH="4317902" progId="Word.Document.12">
                  <p:embed/>
                </p:oleObj>
              </mc:Choice>
              <mc:Fallback>
                <p:oleObj name="Document" r:id="rId5" imgW="3408341" imgH="43179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85847" y="462856"/>
                        <a:ext cx="4905742" cy="62058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61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Current Forest Composition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35683" y="1429300"/>
            <a:ext cx="3732335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39524"/>
              </p:ext>
            </p:extLst>
          </p:nvPr>
        </p:nvGraphicFramePr>
        <p:xfrm>
          <a:off x="109414" y="1773696"/>
          <a:ext cx="8956429" cy="4189442"/>
        </p:xfrm>
        <a:graphic>
          <a:graphicData uri="http://schemas.openxmlformats.org/drawingml/2006/table">
            <a:tbl>
              <a:tblPr/>
              <a:tblGrid>
                <a:gridCol w="2328986"/>
                <a:gridCol w="1719385"/>
                <a:gridCol w="765907"/>
                <a:gridCol w="1695994"/>
                <a:gridCol w="670946"/>
                <a:gridCol w="1775211"/>
              </a:tblGrid>
              <a:tr h="426044">
                <a:tc>
                  <a:txBody>
                    <a:bodyPr/>
                    <a:lstStyle/>
                    <a:p>
                      <a:pPr algn="l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Forestland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Acres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Acres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29,984,000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22,119,000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Federal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17,995,300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9,538,000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1,019,300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2,683,000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County/Municipal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186,100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Native American Tribal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475,100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1,678,000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10,308,200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7,858,000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Large &gt;5000 ac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5,984,100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4,614,000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Industrial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Small &lt;5000 ac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4,324,100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3,244,000</a:t>
                      </a:r>
                    </a:p>
                  </a:txBody>
                  <a:tcPr marL="9242" marR="9242" marT="92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Non-industrial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93108" y="6166338"/>
            <a:ext cx="2414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About 59,000 jobs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74493" y="6166338"/>
            <a:ext cx="288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About 41,000 “direct” jobs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8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Family Forestland - Oregon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35683" y="1429300"/>
            <a:ext cx="7788227" cy="46400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148,000 Owners (2006 data)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137,000 own &lt;50 acres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86,000 own 1-9 acres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51,000 own 10-49 acres</a:t>
            </a:r>
          </a:p>
          <a:p>
            <a:r>
              <a:rPr lang="en-US" b="1" dirty="0" smtClean="0"/>
              <a:t>Land Tenure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140,000 owners answered question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10,000 are “new,” owned less than 10 years….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….and they’re virtually all in the 10-49 acre category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3" name="TextBox 2"/>
          <p:cNvSpPr txBox="1"/>
          <p:nvPr/>
        </p:nvSpPr>
        <p:spPr>
          <a:xfrm>
            <a:off x="4720590" y="5768947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2006 National Woodland Owner Survey</a:t>
            </a:r>
          </a:p>
          <a:p>
            <a:pPr algn="r"/>
            <a:r>
              <a:rPr lang="en-US" i="1" dirty="0" smtClean="0"/>
              <a:t>USDA Forest Service</a:t>
            </a:r>
          </a:p>
          <a:p>
            <a:pPr algn="r"/>
            <a:r>
              <a:rPr lang="en-US" i="1" dirty="0" smtClean="0"/>
              <a:t>Forest Inventory &amp; Analysis Program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3855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023770"/>
          </a:xfrm>
          <a:prstGeom prst="rect">
            <a:avLst/>
          </a:prstGeom>
          <a:solidFill>
            <a:srgbClr val="00B0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368" y="273846"/>
            <a:ext cx="7243985" cy="99417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Family Forestland - Oregon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71366" cy="1023770"/>
          </a:xfrm>
        </p:spPr>
      </p:pic>
      <p:cxnSp>
        <p:nvCxnSpPr>
          <p:cNvPr id="5" name="Straight Connector 4"/>
          <p:cNvCxnSpPr/>
          <p:nvPr/>
        </p:nvCxnSpPr>
        <p:spPr>
          <a:xfrm>
            <a:off x="0" y="1023770"/>
            <a:ext cx="91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35683" y="1429300"/>
            <a:ext cx="7788227" cy="505151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Aging population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41</a:t>
            </a:r>
            <a:r>
              <a:rPr lang="en-US" sz="2800" dirty="0"/>
              <a:t>% &gt; 65 years old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32% &gt; 75 years old</a:t>
            </a:r>
          </a:p>
          <a:p>
            <a:r>
              <a:rPr lang="en-US" b="1" dirty="0" smtClean="0"/>
              <a:t>Focus on 10-49 acre owners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79% are younger than 65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38% younger than 55</a:t>
            </a:r>
          </a:p>
          <a:p>
            <a:r>
              <a:rPr lang="en-US" b="1" dirty="0" smtClean="0"/>
              <a:t>Intergenerational Land Transfer</a:t>
            </a:r>
          </a:p>
          <a:p>
            <a:r>
              <a:rPr lang="en-US" b="1" dirty="0" smtClean="0"/>
              <a:t>Ties to the land</a:t>
            </a:r>
          </a:p>
          <a:p>
            <a:pPr marL="457200" lvl="1" indent="0">
              <a:buNone/>
            </a:pP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://www.tiestotheland.org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4720590" y="5768947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2006 National Woodland Owner Survey</a:t>
            </a:r>
          </a:p>
          <a:p>
            <a:pPr algn="r"/>
            <a:r>
              <a:rPr lang="en-US" i="1" dirty="0" smtClean="0"/>
              <a:t>USDA Forest Service</a:t>
            </a:r>
          </a:p>
          <a:p>
            <a:pPr algn="r"/>
            <a:r>
              <a:rPr lang="en-US" i="1" dirty="0" smtClean="0"/>
              <a:t>Forest Inventory &amp; Analysis Program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9040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</TotalTime>
  <Words>1216</Words>
  <Application>Microsoft Office PowerPoint</Application>
  <PresentationFormat>On-screen Show (4:3)</PresentationFormat>
  <Paragraphs>358</Paragraphs>
  <Slides>67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Arial</vt:lpstr>
      <vt:lpstr>Calibri</vt:lpstr>
      <vt:lpstr>Calibri Light</vt:lpstr>
      <vt:lpstr>Wingdings</vt:lpstr>
      <vt:lpstr>Office Theme</vt:lpstr>
      <vt:lpstr>Document</vt:lpstr>
      <vt:lpstr>Western Oregon Forest Ecology</vt:lpstr>
      <vt:lpstr>PowerPoint Presentation</vt:lpstr>
      <vt:lpstr>Outline</vt:lpstr>
      <vt:lpstr>Geology</vt:lpstr>
      <vt:lpstr>Geology</vt:lpstr>
      <vt:lpstr>Geology</vt:lpstr>
      <vt:lpstr>Geology</vt:lpstr>
      <vt:lpstr>Geology</vt:lpstr>
      <vt:lpstr>Rainfall</vt:lpstr>
      <vt:lpstr>Forests of Western Oregon &amp; Washington</vt:lpstr>
      <vt:lpstr>PowerPoint Presentation</vt:lpstr>
      <vt:lpstr>Conifer Forests</vt:lpstr>
      <vt:lpstr>Western Hemlock</vt:lpstr>
      <vt:lpstr>Western Hemlock</vt:lpstr>
      <vt:lpstr>Willamette Valley</vt:lpstr>
      <vt:lpstr>Oak Woodland</vt:lpstr>
      <vt:lpstr>Oak Savannah</vt:lpstr>
      <vt:lpstr>Sitka spruce</vt:lpstr>
      <vt:lpstr>Sitka spruce</vt:lpstr>
      <vt:lpstr>Common NW Tree Species                          (Quick ID course)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NW Tree Species                          (Quick ID course)</vt:lpstr>
      <vt:lpstr>Opposite vs Alternate Leaves - Broadleaf</vt:lpstr>
      <vt:lpstr>PowerPoint Presentation</vt:lpstr>
      <vt:lpstr>PowerPoint Presentation</vt:lpstr>
      <vt:lpstr>PowerPoint Presentation</vt:lpstr>
      <vt:lpstr>Successional Processes of NW Forests</vt:lpstr>
      <vt:lpstr>PowerPoint Presentation</vt:lpstr>
      <vt:lpstr>Stand Initiation (0-20 years)</vt:lpstr>
      <vt:lpstr>Stand Initiation (0-20 years)</vt:lpstr>
      <vt:lpstr>Young Stand (20-50 years)</vt:lpstr>
      <vt:lpstr>Young Stand (20-50 years)</vt:lpstr>
      <vt:lpstr>Mid-Aged Stand (50-100 years)</vt:lpstr>
      <vt:lpstr>Mid-Aged Stand (50-100 years)</vt:lpstr>
      <vt:lpstr>Mid-Aged Stand (50-100 years)</vt:lpstr>
      <vt:lpstr>Mid-Aged Stand (50-100 years)</vt:lpstr>
      <vt:lpstr>Mid-Aged Stand (50-100 years)</vt:lpstr>
      <vt:lpstr>Mid-Aged Stand (50-100 years)</vt:lpstr>
      <vt:lpstr>Mid-Aged Stand (50-100 years)</vt:lpstr>
      <vt:lpstr>Old Stand (100+ years)</vt:lpstr>
      <vt:lpstr>Old Stand (100+ years)</vt:lpstr>
      <vt:lpstr>Old Stand (100+ years)</vt:lpstr>
      <vt:lpstr>Brief History of NW Forest Management</vt:lpstr>
      <vt:lpstr>Brief History of NW Forest Management</vt:lpstr>
      <vt:lpstr>Tillamook Burn: 6 year curse</vt:lpstr>
      <vt:lpstr>Brief History of NW Forest Management</vt:lpstr>
      <vt:lpstr>Brief History of NW Forest Management</vt:lpstr>
      <vt:lpstr>Brief History of NW Forest Management</vt:lpstr>
      <vt:lpstr>Brief History of NW Forest Management</vt:lpstr>
      <vt:lpstr>Brief History of NW Forest Management</vt:lpstr>
      <vt:lpstr>Brief History of NW Forest Management</vt:lpstr>
      <vt:lpstr>Effects of management on ecosystems</vt:lpstr>
      <vt:lpstr>Stream Buffers</vt:lpstr>
      <vt:lpstr>Planted buffers - restoration</vt:lpstr>
      <vt:lpstr>Fish Habitat</vt:lpstr>
      <vt:lpstr>Early Seral Habitat</vt:lpstr>
      <vt:lpstr>Early Seral Habitat</vt:lpstr>
      <vt:lpstr>Carbon Storage</vt:lpstr>
      <vt:lpstr>Biodiversity</vt:lpstr>
      <vt:lpstr>Current Forest Composition</vt:lpstr>
      <vt:lpstr>Current Forest Composition</vt:lpstr>
      <vt:lpstr>Family Forestland - Oregon</vt:lpstr>
      <vt:lpstr>Family Forestland - Oregon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Oregon Forest Ecology</dc:title>
  <dc:creator>Michael Ahr</dc:creator>
  <cp:lastModifiedBy>Kirk Hanson</cp:lastModifiedBy>
  <cp:revision>96</cp:revision>
  <dcterms:created xsi:type="dcterms:W3CDTF">2016-04-22T21:04:09Z</dcterms:created>
  <dcterms:modified xsi:type="dcterms:W3CDTF">2016-05-03T16:26:32Z</dcterms:modified>
</cp:coreProperties>
</file>