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49" r:id="rId2"/>
    <p:sldId id="350" r:id="rId3"/>
    <p:sldId id="262" r:id="rId4"/>
    <p:sldId id="326" r:id="rId5"/>
    <p:sldId id="335" r:id="rId6"/>
    <p:sldId id="272" r:id="rId7"/>
    <p:sldId id="280" r:id="rId8"/>
    <p:sldId id="351" r:id="rId9"/>
    <p:sldId id="358" r:id="rId10"/>
    <p:sldId id="319" r:id="rId11"/>
    <p:sldId id="334" r:id="rId12"/>
    <p:sldId id="320" r:id="rId13"/>
    <p:sldId id="315" r:id="rId14"/>
    <p:sldId id="318" r:id="rId15"/>
    <p:sldId id="312" r:id="rId16"/>
    <p:sldId id="313" r:id="rId17"/>
    <p:sldId id="364" r:id="rId18"/>
    <p:sldId id="317" r:id="rId19"/>
    <p:sldId id="352" r:id="rId20"/>
    <p:sldId id="336" r:id="rId21"/>
    <p:sldId id="337" r:id="rId22"/>
    <p:sldId id="338" r:id="rId23"/>
    <p:sldId id="273" r:id="rId24"/>
    <p:sldId id="279" r:id="rId25"/>
    <p:sldId id="332" r:id="rId26"/>
    <p:sldId id="316" r:id="rId27"/>
    <p:sldId id="325" r:id="rId28"/>
    <p:sldId id="329" r:id="rId29"/>
    <p:sldId id="331" r:id="rId30"/>
    <p:sldId id="330" r:id="rId31"/>
    <p:sldId id="356" r:id="rId32"/>
    <p:sldId id="355" r:id="rId33"/>
    <p:sldId id="340" r:id="rId34"/>
    <p:sldId id="353" r:id="rId35"/>
    <p:sldId id="322" r:id="rId36"/>
    <p:sldId id="276" r:id="rId37"/>
    <p:sldId id="333" r:id="rId38"/>
    <p:sldId id="347" r:id="rId39"/>
    <p:sldId id="348" r:id="rId40"/>
    <p:sldId id="363" r:id="rId41"/>
    <p:sldId id="281" r:id="rId42"/>
    <p:sldId id="341" r:id="rId43"/>
    <p:sldId id="344" r:id="rId44"/>
    <p:sldId id="345" r:id="rId45"/>
    <p:sldId id="346" r:id="rId46"/>
    <p:sldId id="342" r:id="rId47"/>
    <p:sldId id="343" r:id="rId48"/>
    <p:sldId id="359" r:id="rId49"/>
    <p:sldId id="360" r:id="rId50"/>
    <p:sldId id="362" r:id="rId51"/>
    <p:sldId id="361" r:id="rId52"/>
    <p:sldId id="35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>
              <a:prstDash val="lgDash"/>
            </a:ln>
          </c:spPr>
          <c:marker>
            <c:symbol val="none"/>
          </c:marker>
          <c:xVal>
            <c:numRef>
              <c:f>'Cut_Cycle (3)'!$A$7:$A$21</c:f>
              <c:numCache>
                <c:formatCode>General</c:formatCode>
                <c:ptCount val="1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</c:numCache>
            </c:numRef>
          </c:xVal>
          <c:yVal>
            <c:numRef>
              <c:f>'Cut_Cycle (3)'!$B$7:$B$21</c:f>
              <c:numCache>
                <c:formatCode>General</c:formatCode>
                <c:ptCount val="15"/>
                <c:pt idx="0">
                  <c:v>1</c:v>
                </c:pt>
                <c:pt idx="1">
                  <c:v>1.8</c:v>
                </c:pt>
                <c:pt idx="2">
                  <c:v>2.8</c:v>
                </c:pt>
                <c:pt idx="3">
                  <c:v>4</c:v>
                </c:pt>
                <c:pt idx="4">
                  <c:v>5</c:v>
                </c:pt>
                <c:pt idx="5">
                  <c:v>5.8</c:v>
                </c:pt>
                <c:pt idx="6">
                  <c:v>6.3</c:v>
                </c:pt>
                <c:pt idx="7">
                  <c:v>6.6</c:v>
                </c:pt>
                <c:pt idx="8">
                  <c:v>6.8</c:v>
                </c:pt>
                <c:pt idx="9">
                  <c:v>4</c:v>
                </c:pt>
                <c:pt idx="10">
                  <c:v>5</c:v>
                </c:pt>
                <c:pt idx="11">
                  <c:v>5.8</c:v>
                </c:pt>
                <c:pt idx="12">
                  <c:v>6.3</c:v>
                </c:pt>
                <c:pt idx="13">
                  <c:v>6.6</c:v>
                </c:pt>
                <c:pt idx="14">
                  <c:v>6.8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305088"/>
        <c:axId val="371300192"/>
      </c:scatterChart>
      <c:valAx>
        <c:axId val="371305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/>
                  <a:t>Stand Age</a:t>
                </a:r>
              </a:p>
            </c:rich>
          </c:tx>
          <c:layout>
            <c:manualLayout>
              <c:xMode val="edge"/>
              <c:yMode val="edge"/>
              <c:x val="0.40666588706114731"/>
              <c:y val="0.93302289058130061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ln w="25400">
            <a:tailEnd type="triangle"/>
          </a:ln>
        </c:spPr>
        <c:crossAx val="371300192"/>
        <c:crosses val="autoZero"/>
        <c:crossBetween val="midCat"/>
      </c:valAx>
      <c:valAx>
        <c:axId val="3713001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/>
                  <a:t>Stand Volume</a:t>
                </a:r>
              </a:p>
            </c:rich>
          </c:tx>
          <c:layout>
            <c:manualLayout>
              <c:xMode val="edge"/>
              <c:yMode val="edge"/>
              <c:x val="0"/>
              <c:y val="0.2706482079084378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ln w="25400">
            <a:tailEnd type="triangle"/>
          </a:ln>
        </c:spPr>
        <c:crossAx val="37130508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50F6D-3658-454F-8560-50690201824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DF209-34D5-44A1-B053-E61D71C7A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47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1A25B-4F5A-407F-A12D-63DA6E827C2E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343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Preformed</a:t>
            </a:r>
          </a:p>
          <a:p>
            <a:r>
              <a:rPr lang="en-US" dirty="0" smtClean="0"/>
              <a:t>Sustained</a:t>
            </a:r>
          </a:p>
          <a:p>
            <a:r>
              <a:rPr lang="en-US" dirty="0" smtClean="0"/>
              <a:t>Site quality</a:t>
            </a:r>
          </a:p>
          <a:p>
            <a:r>
              <a:rPr lang="en-US" dirty="0" smtClean="0"/>
              <a:t>Density independent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1AB2201-FE52-4CEA-956B-54F1B412D1A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10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8BAAD7C3-73CB-4453-914A-6E66816EC084}" type="slidenum">
              <a:rPr lang="en-US"/>
              <a:pPr/>
              <a:t>45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Group Selection System</a:t>
            </a:r>
          </a:p>
          <a:p>
            <a:r>
              <a:rPr lang="en-US"/>
              <a:t>Provides: horizontal structural variability, vertical variability, edge trees, disturbance caused mortality, regeneration of Douglas-fir and hardwoods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2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AACA3F-FF5A-4DFE-AFE2-FD850A2608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203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876BA-5761-4CCD-8AFE-213401B0779E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D5413-661D-493E-9589-7BE98CB4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hyperlink" Target="mailto:kirk@nnrg.org" TargetMode="External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hyperlink" Target="mailto:kirk@nnrg.org" TargetMode="External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8750" y="2228850"/>
            <a:ext cx="1371600" cy="24003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1545" y="4632307"/>
            <a:ext cx="1356189" cy="1371600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0" y="857250"/>
            <a:ext cx="1371600" cy="1371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6134" y="849752"/>
            <a:ext cx="1371600" cy="1371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29150"/>
            <a:ext cx="1371600" cy="1371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700" y="2301880"/>
            <a:ext cx="4446873" cy="11878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21351"/>
            <a:ext cx="1371600" cy="24003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5250" y="857250"/>
            <a:ext cx="6420120" cy="1391942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8438" y="4629149"/>
            <a:ext cx="6435983" cy="1371600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7776134" y="849752"/>
            <a:ext cx="15411" cy="5150998"/>
          </a:xfrm>
          <a:prstGeom prst="line">
            <a:avLst/>
          </a:prstGeom>
          <a:ln w="57150">
            <a:solidFill>
              <a:srgbClr val="44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374577" y="846003"/>
            <a:ext cx="15411" cy="5150998"/>
          </a:xfrm>
          <a:prstGeom prst="line">
            <a:avLst/>
          </a:prstGeom>
          <a:ln w="57150">
            <a:solidFill>
              <a:srgbClr val="44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-7839" y="2198180"/>
            <a:ext cx="9141474" cy="26930"/>
          </a:xfrm>
          <a:prstGeom prst="line">
            <a:avLst/>
          </a:prstGeom>
          <a:ln w="57150">
            <a:solidFill>
              <a:srgbClr val="44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-7839" y="4617694"/>
            <a:ext cx="9141474" cy="26930"/>
          </a:xfrm>
          <a:prstGeom prst="line">
            <a:avLst/>
          </a:prstGeom>
          <a:ln w="57150">
            <a:solidFill>
              <a:srgbClr val="44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371601" y="3505418"/>
            <a:ext cx="64045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rgbClr val="445B00"/>
                </a:solidFill>
                <a:latin typeface="Gill Sans MT" panose="020B0502020104020203" pitchFamily="34" charset="0"/>
              </a:rPr>
              <a:t>Kirk Hanson</a:t>
            </a:r>
          </a:p>
          <a:p>
            <a:pPr algn="ctr"/>
            <a:r>
              <a:rPr lang="en-US" sz="2100" dirty="0">
                <a:solidFill>
                  <a:srgbClr val="445B00"/>
                </a:solidFill>
                <a:latin typeface="Gill Sans MT" panose="020B0502020104020203" pitchFamily="34" charset="0"/>
                <a:hlinkClick r:id="rId11"/>
              </a:rPr>
              <a:t>kirk@nnrg.org</a:t>
            </a:r>
            <a:endParaRPr lang="en-US" sz="2100" dirty="0">
              <a:solidFill>
                <a:srgbClr val="445B00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sz="2100" dirty="0">
                <a:solidFill>
                  <a:srgbClr val="445B00"/>
                </a:solidFill>
                <a:latin typeface="Gill Sans MT" panose="020B0502020104020203" pitchFamily="34" charset="0"/>
              </a:rPr>
              <a:t>(360) 316-9317</a:t>
            </a:r>
          </a:p>
        </p:txBody>
      </p:sp>
    </p:spTree>
    <p:extLst>
      <p:ext uri="{BB962C8B-B14F-4D97-AF65-F5344CB8AC3E}">
        <p14:creationId xmlns:p14="http://schemas.microsoft.com/office/powerpoint/2010/main" val="87360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365125"/>
            <a:ext cx="9144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92D050"/>
                </a:solidFill>
              </a:rPr>
              <a:t>Forest Management Options</a:t>
            </a:r>
            <a:endParaRPr lang="en-US" b="1" dirty="0">
              <a:solidFill>
                <a:srgbClr val="92D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9874" y="2057400"/>
            <a:ext cx="352425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3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295400" y="1895154"/>
            <a:ext cx="7848600" cy="511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3200" b="1" u="sng" dirty="0" smtClean="0">
                <a:solidFill>
                  <a:srgbClr val="92D050"/>
                </a:solidFill>
              </a:rPr>
              <a:t>Management Objectives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A healthy forest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Wildlife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Stewardship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rgbClr val="92D050"/>
                </a:solidFill>
              </a:rPr>
              <a:t>Long-term investment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Legacy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Periodic income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Wildlife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Privacy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Aesthetics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</a:rPr>
              <a:t>Recreation</a:t>
            </a:r>
          </a:p>
        </p:txBody>
      </p:sp>
      <p:pic>
        <p:nvPicPr>
          <p:cNvPr id="6" name="Picture 4" descr="P811005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743200" cy="190617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" name="Picture 4" descr="P101005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3600" y="0"/>
            <a:ext cx="2540000" cy="1905000"/>
          </a:xfrm>
          <a:prstGeom prst="rect">
            <a:avLst/>
          </a:prstGeom>
          <a:noFill/>
        </p:spPr>
      </p:pic>
      <p:pic>
        <p:nvPicPr>
          <p:cNvPr id="8" name="Picture 4" descr="PA13004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4000" y="0"/>
            <a:ext cx="2540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17920" cy="3505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2533" y="3390900"/>
            <a:ext cx="6231467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6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228600" y="2438400"/>
            <a:ext cx="34290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endParaRPr lang="en-US" altLang="en-US" sz="2000" b="1" u="sng"/>
          </a:p>
          <a:p>
            <a:pPr eaLnBrk="1" hangingPunct="1"/>
            <a:endParaRPr lang="en-US" altLang="en-US"/>
          </a:p>
        </p:txBody>
      </p:sp>
      <p:sp>
        <p:nvSpPr>
          <p:cNvPr id="3075" name="Text Box 9"/>
          <p:cNvSpPr txBox="1">
            <a:spLocks noChangeArrowheads="1"/>
          </p:cNvSpPr>
          <p:nvPr/>
        </p:nvSpPr>
        <p:spPr bwMode="auto">
          <a:xfrm>
            <a:off x="457200" y="304800"/>
            <a:ext cx="396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u="sng" dirty="0">
                <a:solidFill>
                  <a:srgbClr val="92D050"/>
                </a:solidFill>
              </a:rPr>
              <a:t>PNW Westside Forests</a:t>
            </a: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381000" y="1219200"/>
            <a:ext cx="309155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b="1" dirty="0">
                <a:solidFill>
                  <a:srgbClr val="92D050"/>
                </a:solidFill>
              </a:rPr>
              <a:t> Very Young </a:t>
            </a:r>
            <a:r>
              <a:rPr lang="en-US" altLang="en-US" sz="2000" b="1" dirty="0" smtClean="0">
                <a:solidFill>
                  <a:srgbClr val="92D050"/>
                </a:solidFill>
              </a:rPr>
              <a:t>(~0-30 </a:t>
            </a:r>
            <a:r>
              <a:rPr lang="en-US" altLang="en-US" sz="2000" b="1" dirty="0" err="1">
                <a:solidFill>
                  <a:srgbClr val="92D050"/>
                </a:solidFill>
              </a:rPr>
              <a:t>yrs</a:t>
            </a:r>
            <a:r>
              <a:rPr lang="en-US" altLang="en-US" sz="2000" b="1" dirty="0">
                <a:solidFill>
                  <a:srgbClr val="92D050"/>
                </a:solidFill>
              </a:rPr>
              <a:t>)</a:t>
            </a:r>
          </a:p>
          <a:p>
            <a:pPr eaLnBrk="1" hangingPunct="1">
              <a:buFontTx/>
              <a:buChar char="•"/>
            </a:pPr>
            <a:endParaRPr lang="en-US" altLang="en-US" sz="2000" b="1" dirty="0">
              <a:solidFill>
                <a:srgbClr val="92D050"/>
              </a:solidFill>
            </a:endParaRPr>
          </a:p>
          <a:p>
            <a:pPr eaLnBrk="1" hangingPunct="1">
              <a:buFontTx/>
              <a:buChar char="•"/>
            </a:pPr>
            <a:r>
              <a:rPr lang="en-US" altLang="en-US" sz="2000" b="1" dirty="0">
                <a:solidFill>
                  <a:srgbClr val="92D050"/>
                </a:solidFill>
              </a:rPr>
              <a:t> Young  </a:t>
            </a:r>
            <a:r>
              <a:rPr lang="en-US" altLang="en-US" sz="2000" b="1" dirty="0" smtClean="0">
                <a:solidFill>
                  <a:srgbClr val="92D050"/>
                </a:solidFill>
              </a:rPr>
              <a:t>(~30-60 </a:t>
            </a:r>
            <a:r>
              <a:rPr lang="en-US" altLang="en-US" sz="2000" b="1" dirty="0" err="1">
                <a:solidFill>
                  <a:srgbClr val="92D050"/>
                </a:solidFill>
              </a:rPr>
              <a:t>yrs</a:t>
            </a:r>
            <a:r>
              <a:rPr lang="en-US" altLang="en-US" sz="2000" b="1" dirty="0">
                <a:solidFill>
                  <a:srgbClr val="92D050"/>
                </a:solidFill>
              </a:rPr>
              <a:t>)</a:t>
            </a:r>
          </a:p>
          <a:p>
            <a:pPr eaLnBrk="1" hangingPunct="1">
              <a:buFontTx/>
              <a:buChar char="•"/>
            </a:pPr>
            <a:endParaRPr lang="en-US" altLang="en-US" sz="2000" b="1" dirty="0">
              <a:solidFill>
                <a:srgbClr val="92D050"/>
              </a:solidFill>
            </a:endParaRPr>
          </a:p>
          <a:p>
            <a:pPr eaLnBrk="1" hangingPunct="1">
              <a:buFontTx/>
              <a:buChar char="•"/>
            </a:pPr>
            <a:r>
              <a:rPr lang="en-US" altLang="en-US" sz="2000" b="1" dirty="0">
                <a:solidFill>
                  <a:srgbClr val="92D050"/>
                </a:solidFill>
              </a:rPr>
              <a:t> </a:t>
            </a:r>
            <a:r>
              <a:rPr lang="en-US" altLang="en-US" sz="2000" b="1" dirty="0" smtClean="0">
                <a:solidFill>
                  <a:srgbClr val="92D050"/>
                </a:solidFill>
              </a:rPr>
              <a:t>Maturing (~60+ </a:t>
            </a:r>
            <a:r>
              <a:rPr lang="en-US" altLang="en-US" sz="2000" b="1" dirty="0" err="1">
                <a:solidFill>
                  <a:srgbClr val="92D050"/>
                </a:solidFill>
              </a:rPr>
              <a:t>yrs</a:t>
            </a:r>
            <a:r>
              <a:rPr lang="en-US" altLang="en-US" sz="2000" b="1" dirty="0">
                <a:solidFill>
                  <a:srgbClr val="92D050"/>
                </a:solidFill>
              </a:rPr>
              <a:t>)</a:t>
            </a:r>
          </a:p>
          <a:p>
            <a:pPr eaLnBrk="1" hangingPunct="1"/>
            <a:endParaRPr lang="en-US" altLang="en-US" sz="2000" dirty="0">
              <a:solidFill>
                <a:srgbClr val="92D050"/>
              </a:solidFill>
            </a:endParaRPr>
          </a:p>
        </p:txBody>
      </p:sp>
      <p:pic>
        <p:nvPicPr>
          <p:cNvPr id="3077" name="Picture 9" descr="IMG_345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33"/>
          <a:stretch>
            <a:fillRect/>
          </a:stretch>
        </p:blipFill>
        <p:spPr bwMode="auto">
          <a:xfrm>
            <a:off x="76200" y="3429000"/>
            <a:ext cx="4343400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670"/>
          <a:stretch>
            <a:fillRect/>
          </a:stretch>
        </p:blipFill>
        <p:spPr bwMode="auto">
          <a:xfrm>
            <a:off x="4495800" y="3352800"/>
            <a:ext cx="4648200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8" descr="IMG_143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93663"/>
            <a:ext cx="4343400" cy="325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14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3810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FOREST ASSESSMENT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114300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3200" b="1" dirty="0" smtClean="0">
                <a:solidFill>
                  <a:schemeClr val="bg1"/>
                </a:solidFill>
              </a:rPr>
              <a:t>0-30 YEARS</a:t>
            </a:r>
          </a:p>
        </p:txBody>
      </p:sp>
      <p:sp>
        <p:nvSpPr>
          <p:cNvPr id="11" name="Rectangle 10" descr="DSC00376"/>
          <p:cNvSpPr>
            <a:spLocks noGrp="1" noChangeAspect="1" noChangeArrowheads="1"/>
          </p:cNvSpPr>
          <p:nvPr isPhoto="1"/>
        </p:nvSpPr>
        <p:spPr bwMode="auto">
          <a:xfrm>
            <a:off x="0" y="2708672"/>
            <a:ext cx="6248400" cy="4149328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7000" y="2743200"/>
            <a:ext cx="2438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Access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Stocking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Brush comp.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Browse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Invasive spp.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Habitat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Wildlife </a:t>
            </a:r>
            <a:r>
              <a:rPr lang="en-US" sz="2800" b="1" dirty="0" smtClean="0">
                <a:solidFill>
                  <a:schemeClr val="bg1"/>
                </a:solidFill>
              </a:rPr>
              <a:t>use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8550" y="14287"/>
            <a:ext cx="4235450" cy="413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5400"/>
            <a:ext cx="42100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0988" y="3429000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1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9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8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0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4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castlebrogan.files.wordpress.com/2013/04/img_417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699" y="247650"/>
            <a:ext cx="9156700" cy="61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chrisa89.files.wordpress.com/2013/04/dsc_045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25400"/>
            <a:ext cx="4559300" cy="687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72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steve-keating.com/slide_images/scotch-broom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nnrg_images\Landowners\leininger\011316\KIMG006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1" y="2667000"/>
            <a:ext cx="2743200" cy="419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3558" name="Picture 6" descr="http://static.inaturalist.org/photos/211562/medium.jpg?135416932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43400"/>
            <a:ext cx="445850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aspca.org/sites/default/files/styles/medium_image_300x200/public/field/image/plants/english-ivy-r.jpg?itok=70BsIbR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1" y="1981200"/>
            <a:ext cx="35433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30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812405" y="457200"/>
            <a:ext cx="6052589" cy="6400800"/>
            <a:chOff x="1812405" y="457200"/>
            <a:chExt cx="6052589" cy="64008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457200"/>
              <a:ext cx="3886200" cy="291939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2405" y="4127500"/>
              <a:ext cx="6052589" cy="2730500"/>
            </a:xfrm>
            <a:prstGeom prst="rect">
              <a:avLst/>
            </a:prstGeom>
          </p:spPr>
        </p:pic>
      </p:grpSp>
      <p:pic>
        <p:nvPicPr>
          <p:cNvPr id="26626" name="Picture 2" descr="http://static.panoramio.com/photos/large/8418672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86" y="35707"/>
            <a:ext cx="667702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93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2D050"/>
                </a:solidFill>
              </a:rPr>
              <a:t>Management Actions</a:t>
            </a:r>
          </a:p>
          <a:p>
            <a:pPr algn="ctr"/>
            <a:r>
              <a:rPr lang="en-US" sz="3600" b="1" dirty="0" smtClean="0">
                <a:solidFill>
                  <a:srgbClr val="92D050"/>
                </a:solidFill>
              </a:rPr>
              <a:t>0-30 years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Replant large gaps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Cut back competing vegetation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Cage seedlings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Remove invasive species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Install bird nesting boxes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Inspect and repair forest access roads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Pre-commercially </a:t>
            </a:r>
            <a:r>
              <a:rPr lang="en-US" sz="2800" b="1" dirty="0">
                <a:solidFill>
                  <a:srgbClr val="92D050"/>
                </a:solidFill>
              </a:rPr>
              <a:t>thin alder thickets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rgbClr val="92D050"/>
                </a:solidFill>
              </a:rPr>
              <a:t>Pre-commercially thin to favor crop </a:t>
            </a:r>
            <a:r>
              <a:rPr lang="en-US" sz="2800" b="1" dirty="0" smtClean="0">
                <a:solidFill>
                  <a:srgbClr val="92D050"/>
                </a:solidFill>
              </a:rPr>
              <a:t>trees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Prune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Monitor!</a:t>
            </a:r>
            <a:endParaRPr lang="en-US" sz="2800" b="1" dirty="0">
              <a:solidFill>
                <a:srgbClr val="92D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b="1" dirty="0" smtClean="0">
              <a:solidFill>
                <a:srgbClr val="92D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b="1" dirty="0" smtClean="0">
              <a:solidFill>
                <a:srgbClr val="92D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b="1" dirty="0" smtClean="0">
              <a:solidFill>
                <a:srgbClr val="92D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92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rgbClr val="92D050"/>
            </a:gs>
            <a:gs pos="83000">
              <a:srgbClr val="92D050"/>
            </a:gs>
            <a:gs pos="89375">
              <a:srgbClr val="92D05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18274" y="1092586"/>
            <a:ext cx="8235153" cy="4366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457200" indent="-4572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700" kern="0" dirty="0">
                <a:solidFill>
                  <a:srgbClr val="FFFFFF"/>
                </a:solidFill>
                <a:latin typeface="Calibri" panose="020F0502020204030204" pitchFamily="34" charset="0"/>
              </a:rPr>
              <a:t>	</a:t>
            </a:r>
            <a:r>
              <a:rPr lang="en-US" sz="2700" kern="0" dirty="0">
                <a:solidFill>
                  <a:srgbClr val="FF0000"/>
                </a:solidFill>
                <a:latin typeface="Calibri" panose="020F0502020204030204" pitchFamily="34" charset="0"/>
              </a:rPr>
              <a:t>Pre-Commercial Thinning Strategies</a:t>
            </a:r>
            <a:endParaRPr lang="en-US" sz="2100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Thinning “from below”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Remove:</a:t>
            </a: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Most </a:t>
            </a:r>
            <a:r>
              <a:rPr lang="en-US" sz="2100" kern="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suppressed</a:t>
            </a: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100" kern="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Smallest </a:t>
            </a: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diameter</a:t>
            </a: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100" kern="0" dirty="0" smtClean="0">
                <a:solidFill>
                  <a:srgbClr val="FFFFFF"/>
                </a:solidFill>
                <a:latin typeface="Calibri" panose="020F0502020204030204" pitchFamily="34" charset="0"/>
              </a:rPr>
              <a:t>Trees </a:t>
            </a: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with least live crown (&lt;30%)</a:t>
            </a: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Defective trees (broken tops, wane, forked, etc.)</a:t>
            </a: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Non-preferred species</a:t>
            </a: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Spacing</a:t>
            </a: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100" kern="0" dirty="0">
                <a:solidFill>
                  <a:srgbClr val="FFFFFF"/>
                </a:solidFill>
                <a:latin typeface="Calibri" panose="020F0502020204030204" pitchFamily="34" charset="0"/>
              </a:rPr>
              <a:t>“Release” understory trees</a:t>
            </a: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</a:pPr>
            <a:endParaRPr lang="en-US" sz="2100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800100" lvl="1" indent="-457200" fontAlgn="base">
              <a:spcBef>
                <a:spcPct val="20000"/>
              </a:spcBef>
              <a:spcAft>
                <a:spcPct val="0"/>
              </a:spcAft>
            </a:pPr>
            <a:endParaRPr lang="en-US" sz="2100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en-US" sz="2100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en-US" sz="2100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757238" lvl="1" indent="-457200" fontAlgn="base">
              <a:spcBef>
                <a:spcPct val="20000"/>
              </a:spcBef>
              <a:spcAft>
                <a:spcPct val="0"/>
              </a:spcAft>
              <a:buFontTx/>
              <a:buChar char="–"/>
              <a:defRPr/>
            </a:pPr>
            <a:endParaRPr lang="en-US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en-US" sz="2100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100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en-US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en-US" kern="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19687" y="2517608"/>
            <a:ext cx="1407695" cy="1407695"/>
            <a:chOff x="9492916" y="2213811"/>
            <a:chExt cx="1876926" cy="1876926"/>
          </a:xfrm>
        </p:grpSpPr>
        <p:sp>
          <p:nvSpPr>
            <p:cNvPr id="2" name="Oval 1"/>
            <p:cNvSpPr/>
            <p:nvPr/>
          </p:nvSpPr>
          <p:spPr bwMode="auto">
            <a:xfrm>
              <a:off x="9492916" y="2213811"/>
              <a:ext cx="1876926" cy="1876926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3" name="Flowchart: Connector 2"/>
            <p:cNvSpPr/>
            <p:nvPr/>
          </p:nvSpPr>
          <p:spPr bwMode="auto">
            <a:xfrm>
              <a:off x="10202779" y="276726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5" name="Flowchart: Connector 4"/>
            <p:cNvSpPr/>
            <p:nvPr/>
          </p:nvSpPr>
          <p:spPr bwMode="auto">
            <a:xfrm>
              <a:off x="10270955" y="291966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7" name="Flowchart: Connector 6"/>
            <p:cNvSpPr/>
            <p:nvPr/>
          </p:nvSpPr>
          <p:spPr bwMode="auto">
            <a:xfrm>
              <a:off x="10507579" y="307206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8" name="Flowchart: Connector 7"/>
            <p:cNvSpPr/>
            <p:nvPr/>
          </p:nvSpPr>
          <p:spPr bwMode="auto">
            <a:xfrm>
              <a:off x="10659979" y="3549315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9" name="Flowchart: Connector 8"/>
            <p:cNvSpPr/>
            <p:nvPr/>
          </p:nvSpPr>
          <p:spPr bwMode="auto">
            <a:xfrm>
              <a:off x="10812379" y="337686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0" name="Flowchart: Connector 9"/>
            <p:cNvSpPr/>
            <p:nvPr/>
          </p:nvSpPr>
          <p:spPr bwMode="auto">
            <a:xfrm>
              <a:off x="10964779" y="352926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1" name="Flowchart: Connector 10"/>
            <p:cNvSpPr/>
            <p:nvPr/>
          </p:nvSpPr>
          <p:spPr bwMode="auto">
            <a:xfrm>
              <a:off x="9609221" y="290081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2" name="Flowchart: Connector 11"/>
            <p:cNvSpPr/>
            <p:nvPr/>
          </p:nvSpPr>
          <p:spPr bwMode="auto">
            <a:xfrm>
              <a:off x="9855869" y="308730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3" name="Flowchart: Connector 12"/>
            <p:cNvSpPr/>
            <p:nvPr/>
          </p:nvSpPr>
          <p:spPr bwMode="auto">
            <a:xfrm>
              <a:off x="9853863" y="337686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4" name="Flowchart: Connector 13"/>
            <p:cNvSpPr/>
            <p:nvPr/>
          </p:nvSpPr>
          <p:spPr bwMode="auto">
            <a:xfrm>
              <a:off x="10136605" y="366642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5" name="Flowchart: Connector 14"/>
            <p:cNvSpPr/>
            <p:nvPr/>
          </p:nvSpPr>
          <p:spPr bwMode="auto">
            <a:xfrm>
              <a:off x="10166684" y="323970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6" name="Flowchart: Connector 15"/>
            <p:cNvSpPr/>
            <p:nvPr/>
          </p:nvSpPr>
          <p:spPr bwMode="auto">
            <a:xfrm>
              <a:off x="10525626" y="2355381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7" name="Flowchart: Connector 16"/>
            <p:cNvSpPr/>
            <p:nvPr/>
          </p:nvSpPr>
          <p:spPr bwMode="auto">
            <a:xfrm>
              <a:off x="10832432" y="2735179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8" name="Flowchart: Connector 17"/>
            <p:cNvSpPr/>
            <p:nvPr/>
          </p:nvSpPr>
          <p:spPr bwMode="auto">
            <a:xfrm>
              <a:off x="9876924" y="2496952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19" name="Flowchart: Connector 18"/>
            <p:cNvSpPr/>
            <p:nvPr/>
          </p:nvSpPr>
          <p:spPr bwMode="auto">
            <a:xfrm>
              <a:off x="10487526" y="3762675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0" name="Flowchart: Connector 19"/>
            <p:cNvSpPr/>
            <p:nvPr/>
          </p:nvSpPr>
          <p:spPr bwMode="auto">
            <a:xfrm>
              <a:off x="10208794" y="2444817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1" name="Flowchart: Connector 20"/>
            <p:cNvSpPr/>
            <p:nvPr/>
          </p:nvSpPr>
          <p:spPr bwMode="auto">
            <a:xfrm>
              <a:off x="10361194" y="2597217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2" name="Flowchart: Connector 21"/>
            <p:cNvSpPr/>
            <p:nvPr/>
          </p:nvSpPr>
          <p:spPr bwMode="auto">
            <a:xfrm>
              <a:off x="10513594" y="266539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3" name="Flowchart: Connector 22"/>
            <p:cNvSpPr/>
            <p:nvPr/>
          </p:nvSpPr>
          <p:spPr bwMode="auto">
            <a:xfrm>
              <a:off x="10665994" y="2902017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4" name="Flowchart: Connector 23"/>
            <p:cNvSpPr/>
            <p:nvPr/>
          </p:nvSpPr>
          <p:spPr bwMode="auto">
            <a:xfrm>
              <a:off x="10758234" y="3114577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5" name="Flowchart: Connector 24"/>
            <p:cNvSpPr/>
            <p:nvPr/>
          </p:nvSpPr>
          <p:spPr bwMode="auto">
            <a:xfrm>
              <a:off x="10970794" y="3122593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6" name="Flowchart: Connector 25"/>
            <p:cNvSpPr/>
            <p:nvPr/>
          </p:nvSpPr>
          <p:spPr bwMode="auto">
            <a:xfrm>
              <a:off x="11123194" y="3359217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7" name="Flowchart: Connector 26"/>
            <p:cNvSpPr/>
            <p:nvPr/>
          </p:nvSpPr>
          <p:spPr bwMode="auto">
            <a:xfrm>
              <a:off x="11038972" y="2872339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8" name="Flowchart: Connector 27"/>
            <p:cNvSpPr/>
            <p:nvPr/>
          </p:nvSpPr>
          <p:spPr bwMode="auto">
            <a:xfrm>
              <a:off x="10393279" y="3447448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29" name="Flowchart: Connector 28"/>
            <p:cNvSpPr/>
            <p:nvPr/>
          </p:nvSpPr>
          <p:spPr bwMode="auto">
            <a:xfrm>
              <a:off x="9596574" y="3226311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30" name="Flowchart: Connector 29"/>
            <p:cNvSpPr/>
            <p:nvPr/>
          </p:nvSpPr>
          <p:spPr bwMode="auto">
            <a:xfrm>
              <a:off x="10746205" y="3762675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31" name="Flowchart: Connector 30"/>
            <p:cNvSpPr/>
            <p:nvPr/>
          </p:nvSpPr>
          <p:spPr bwMode="auto">
            <a:xfrm>
              <a:off x="9911013" y="2821005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32" name="Flowchart: Connector 31"/>
            <p:cNvSpPr/>
            <p:nvPr/>
          </p:nvSpPr>
          <p:spPr bwMode="auto">
            <a:xfrm>
              <a:off x="9785684" y="3660004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33" name="Flowchart: Connector 32"/>
            <p:cNvSpPr/>
            <p:nvPr/>
          </p:nvSpPr>
          <p:spPr bwMode="auto">
            <a:xfrm>
              <a:off x="10802737" y="2428372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34" name="Flowchart: Connector 33"/>
            <p:cNvSpPr/>
            <p:nvPr/>
          </p:nvSpPr>
          <p:spPr bwMode="auto">
            <a:xfrm>
              <a:off x="10200772" y="3930315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119687" y="4014036"/>
            <a:ext cx="1407695" cy="1407695"/>
            <a:chOff x="9492916" y="4209048"/>
            <a:chExt cx="1876926" cy="1876926"/>
          </a:xfrm>
        </p:grpSpPr>
        <p:sp>
          <p:nvSpPr>
            <p:cNvPr id="35" name="Oval 34"/>
            <p:cNvSpPr/>
            <p:nvPr/>
          </p:nvSpPr>
          <p:spPr bwMode="auto">
            <a:xfrm>
              <a:off x="9492916" y="4209048"/>
              <a:ext cx="1876926" cy="1876926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37" name="Flowchart: Connector 36"/>
            <p:cNvSpPr/>
            <p:nvPr/>
          </p:nvSpPr>
          <p:spPr bwMode="auto">
            <a:xfrm>
              <a:off x="10270955" y="4914900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42" name="Flowchart: Connector 41"/>
            <p:cNvSpPr/>
            <p:nvPr/>
          </p:nvSpPr>
          <p:spPr bwMode="auto">
            <a:xfrm>
              <a:off x="9609221" y="4896050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47" name="Flowchart: Connector 46"/>
            <p:cNvSpPr/>
            <p:nvPr/>
          </p:nvSpPr>
          <p:spPr bwMode="auto">
            <a:xfrm>
              <a:off x="10525626" y="4350618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49" name="Flowchart: Connector 48"/>
            <p:cNvSpPr/>
            <p:nvPr/>
          </p:nvSpPr>
          <p:spPr bwMode="auto">
            <a:xfrm>
              <a:off x="9876924" y="4492189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55" name="Flowchart: Connector 54"/>
            <p:cNvSpPr/>
            <p:nvPr/>
          </p:nvSpPr>
          <p:spPr bwMode="auto">
            <a:xfrm>
              <a:off x="10758234" y="5109814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57" name="Flowchart: Connector 56"/>
            <p:cNvSpPr/>
            <p:nvPr/>
          </p:nvSpPr>
          <p:spPr bwMode="auto">
            <a:xfrm>
              <a:off x="11123194" y="5354454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58" name="Flowchart: Connector 57"/>
            <p:cNvSpPr/>
            <p:nvPr/>
          </p:nvSpPr>
          <p:spPr bwMode="auto">
            <a:xfrm>
              <a:off x="11038972" y="4867576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59" name="Flowchart: Connector 58"/>
            <p:cNvSpPr/>
            <p:nvPr/>
          </p:nvSpPr>
          <p:spPr bwMode="auto">
            <a:xfrm>
              <a:off x="10393279" y="5442685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61" name="Flowchart: Connector 60"/>
            <p:cNvSpPr/>
            <p:nvPr/>
          </p:nvSpPr>
          <p:spPr bwMode="auto">
            <a:xfrm>
              <a:off x="10746205" y="5757912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62" name="Flowchart: Connector 61"/>
            <p:cNvSpPr/>
            <p:nvPr/>
          </p:nvSpPr>
          <p:spPr bwMode="auto">
            <a:xfrm>
              <a:off x="9911013" y="4816242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63" name="Flowchart: Connector 62"/>
            <p:cNvSpPr/>
            <p:nvPr/>
          </p:nvSpPr>
          <p:spPr bwMode="auto">
            <a:xfrm>
              <a:off x="9785684" y="5655241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  <p:sp>
          <p:nvSpPr>
            <p:cNvPr id="65" name="Flowchart: Connector 64"/>
            <p:cNvSpPr/>
            <p:nvPr/>
          </p:nvSpPr>
          <p:spPr bwMode="auto">
            <a:xfrm>
              <a:off x="10200772" y="5925552"/>
              <a:ext cx="132347" cy="137160"/>
            </a:xfrm>
            <a:prstGeom prst="flowChartConnector">
              <a:avLst/>
            </a:prstGeom>
            <a:solidFill>
              <a:srgbClr val="00B05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latin typeface="Bodoni MT" pitchFamily="18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309687" y="2057400"/>
            <a:ext cx="1072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540 TPA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329488" y="5420665"/>
            <a:ext cx="1072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40 TPA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6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2532" name="Picture 4" descr="211_11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44563"/>
            <a:ext cx="10404475" cy="780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1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7335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" y="0"/>
            <a:ext cx="9143999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0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Photos\Forest Photos\Vashon_forests\ICF\ICF_2011\IMG_578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06624"/>
            <a:ext cx="5535168" cy="4151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362200" y="3810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FOREST ASSESSMENT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11430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3200" b="1" dirty="0">
                <a:solidFill>
                  <a:schemeClr val="bg1"/>
                </a:solidFill>
              </a:rPr>
              <a:t>3</a:t>
            </a:r>
            <a:r>
              <a:rPr lang="en-US" sz="3200" b="1" dirty="0" smtClean="0">
                <a:solidFill>
                  <a:schemeClr val="bg1"/>
                </a:solidFill>
              </a:rPr>
              <a:t>0 - 60 YEARS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8800" y="2743200"/>
            <a:ext cx="2743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Stocking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Crown ratio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Health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Habitat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Merchantability?</a:t>
            </a: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458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YoungStandThinning\Pics\DSC0323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087665" cy="6007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472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pic>
        <p:nvPicPr>
          <p:cNvPr id="24578" name="Picture 2" descr="http://www.apsnet.org/edcenter/intropp/topics/Article%20Images/plantdisfig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2057400"/>
            <a:ext cx="4953000" cy="330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51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1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8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1752600" y="0"/>
            <a:ext cx="5867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u="sng">
                <a:solidFill>
                  <a:srgbClr val="006600"/>
                </a:solidFill>
              </a:rPr>
              <a:t>Continuous Cover Forestry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736850" y="1143000"/>
            <a:ext cx="3587750" cy="1674813"/>
          </a:xfrm>
          <a:prstGeom prst="rect">
            <a:avLst/>
          </a:prstGeom>
          <a:noFill/>
          <a:ln w="28575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u="sng"/>
              <a:t>Thinning</a:t>
            </a:r>
          </a:p>
          <a:p>
            <a:pPr eaLnBrk="1" hangingPunct="1"/>
            <a:r>
              <a:rPr lang="en-US" altLang="en-US" sz="2000"/>
              <a:t>Reduce density of a cohort to maintain or improve growth and crown development</a:t>
            </a:r>
          </a:p>
          <a:p>
            <a:pPr lvl="1" eaLnBrk="1" hangingPunct="1"/>
            <a:endParaRPr lang="en-US" altLang="en-U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736850" y="4953000"/>
            <a:ext cx="3587750" cy="790575"/>
          </a:xfrm>
          <a:prstGeom prst="rect">
            <a:avLst/>
          </a:prstGeom>
          <a:noFill/>
          <a:ln w="28575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u="sng"/>
              <a:t>Regeneration</a:t>
            </a:r>
            <a:endParaRPr lang="en-US" altLang="en-US" b="1"/>
          </a:p>
          <a:p>
            <a:pPr eaLnBrk="1" hangingPunct="1"/>
            <a:r>
              <a:rPr lang="en-US" altLang="en-US" sz="2000"/>
              <a:t>Establish a new cohort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736850" y="3095625"/>
            <a:ext cx="3581400" cy="1704975"/>
          </a:xfrm>
          <a:prstGeom prst="rect">
            <a:avLst/>
          </a:prstGeom>
          <a:noFill/>
          <a:ln w="28575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u="sng"/>
              <a:t>Remove Overstory</a:t>
            </a:r>
          </a:p>
          <a:p>
            <a:pPr eaLnBrk="1" hangingPunct="1"/>
            <a:r>
              <a:rPr lang="en-US" altLang="en-US" sz="2000"/>
              <a:t>Harvest trees for wood &amp; revenue; and open growing space space for lower cohorts</a:t>
            </a:r>
            <a:endParaRPr lang="en-US" altLang="en-US" sz="2400"/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6629400" y="1143000"/>
            <a:ext cx="2362200" cy="4524315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u="sng" dirty="0"/>
              <a:t>Approaches</a:t>
            </a:r>
          </a:p>
          <a:p>
            <a:pPr eaLnBrk="1" hangingPunct="1"/>
            <a:endParaRPr lang="en-US" altLang="en-US" sz="2400" b="1" u="sng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 Individual Tree Selection </a:t>
            </a:r>
          </a:p>
          <a:p>
            <a:pPr eaLnBrk="1" hangingPunct="1"/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 Group Selection</a:t>
            </a:r>
          </a:p>
          <a:p>
            <a:pPr eaLnBrk="1" hangingPunct="1">
              <a:buFontTx/>
              <a:buChar char="•"/>
            </a:pPr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dirty="0"/>
              <a:t>Thin from </a:t>
            </a:r>
            <a:r>
              <a:rPr lang="en-US" altLang="en-US" dirty="0" smtClean="0"/>
              <a:t>below</a:t>
            </a:r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 Variable density thinning</a:t>
            </a:r>
          </a:p>
          <a:p>
            <a:pPr eaLnBrk="1" hangingPunct="1">
              <a:buFontTx/>
              <a:buChar char="•"/>
            </a:pPr>
            <a:endParaRPr lang="en-US" altLang="en-US" sz="2000" dirty="0"/>
          </a:p>
          <a:p>
            <a:pPr eaLnBrk="1" hangingPunct="1">
              <a:buFontTx/>
              <a:buChar char="•"/>
            </a:pPr>
            <a:r>
              <a:rPr lang="en-US" altLang="en-US" sz="2000" dirty="0"/>
              <a:t> Variable retention</a:t>
            </a:r>
          </a:p>
          <a:p>
            <a:pPr lvl="1" eaLnBrk="1" hangingPunct="1">
              <a:buFontTx/>
              <a:buChar char="•"/>
            </a:pPr>
            <a:endParaRPr lang="en-US" altLang="en-US" sz="2000" dirty="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76200" y="2819400"/>
            <a:ext cx="2133600" cy="1216025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u="sng"/>
              <a:t>Managing Multi- Cohort Stands</a:t>
            </a: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 flipV="1">
            <a:off x="2209800" y="21336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2209800" y="33528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2209800" y="3352800"/>
            <a:ext cx="4572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5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1300"/>
            <a:ext cx="4419600" cy="1143000"/>
          </a:xfrm>
        </p:spPr>
        <p:txBody>
          <a:bodyPr/>
          <a:lstStyle/>
          <a:p>
            <a:r>
              <a:rPr lang="en-US" dirty="0" smtClean="0"/>
              <a:t>Cutting Cycle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228600" y="1676400"/>
          <a:ext cx="7696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2000" y="4191000"/>
            <a:ext cx="1905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419600" y="152400"/>
            <a:ext cx="204611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038600" y="4114800"/>
            <a:ext cx="2057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010400" y="533400"/>
            <a:ext cx="2133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990600" y="3200400"/>
            <a:ext cx="1446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Age 40</a:t>
            </a:r>
          </a:p>
          <a:p>
            <a:pPr marL="342900" indent="-342900"/>
            <a:r>
              <a:rPr lang="en-US" dirty="0" smtClean="0"/>
              <a:t>	180 TPA</a:t>
            </a:r>
          </a:p>
          <a:p>
            <a:pPr marL="342900" indent="-342900"/>
            <a:r>
              <a:rPr lang="en-US" dirty="0" smtClean="0"/>
              <a:t>	BA 120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19400" y="1600200"/>
            <a:ext cx="1446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dirty="0" smtClean="0"/>
              <a:t>2.	Age 60</a:t>
            </a:r>
          </a:p>
          <a:p>
            <a:pPr marL="342900" indent="-342900"/>
            <a:r>
              <a:rPr lang="en-US" dirty="0" smtClean="0"/>
              <a:t>	180 TPA</a:t>
            </a:r>
          </a:p>
          <a:p>
            <a:pPr marL="342900" indent="-342900"/>
            <a:r>
              <a:rPr lang="en-US" dirty="0" smtClean="0"/>
              <a:t>	BA 180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334000"/>
            <a:ext cx="13268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dirty="0" smtClean="0"/>
              <a:t>3.	Age 60</a:t>
            </a:r>
          </a:p>
          <a:p>
            <a:pPr marL="342900" indent="-342900"/>
            <a:r>
              <a:rPr lang="en-US" dirty="0" smtClean="0"/>
              <a:t>	90 TPA</a:t>
            </a:r>
          </a:p>
          <a:p>
            <a:pPr marL="342900" indent="-342900"/>
            <a:r>
              <a:rPr lang="en-US" dirty="0" smtClean="0"/>
              <a:t>	BA 120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20000" y="3505200"/>
            <a:ext cx="13268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dirty="0" smtClean="0"/>
              <a:t>4.	Age 80</a:t>
            </a:r>
          </a:p>
          <a:p>
            <a:pPr marL="342900" indent="-342900"/>
            <a:r>
              <a:rPr lang="en-US" dirty="0" smtClean="0"/>
              <a:t>	90 TPA</a:t>
            </a:r>
          </a:p>
          <a:p>
            <a:pPr marL="342900" indent="-342900"/>
            <a:r>
              <a:rPr lang="en-US" dirty="0" smtClean="0"/>
              <a:t>	BA 160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60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MG_134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5145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 descr="pileatedwoo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62000"/>
            <a:ext cx="2657475" cy="4114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986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" y="0"/>
            <a:ext cx="9118600" cy="5140388"/>
          </a:xfrm>
        </p:spPr>
      </p:pic>
    </p:spTree>
    <p:extLst>
      <p:ext uri="{BB962C8B-B14F-4D97-AF65-F5344CB8AC3E}">
        <p14:creationId xmlns:p14="http://schemas.microsoft.com/office/powerpoint/2010/main" val="291626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2D050"/>
                </a:solidFill>
              </a:rPr>
              <a:t>Management Actions</a:t>
            </a:r>
          </a:p>
          <a:p>
            <a:pPr algn="ctr"/>
            <a:r>
              <a:rPr lang="en-US" sz="3600" b="1" dirty="0" smtClean="0">
                <a:solidFill>
                  <a:srgbClr val="92D050"/>
                </a:solidFill>
              </a:rPr>
              <a:t>30-60 years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1</a:t>
            </a:r>
            <a:r>
              <a:rPr lang="en-US" sz="2800" b="1" baseline="30000" dirty="0" smtClean="0">
                <a:solidFill>
                  <a:srgbClr val="92D050"/>
                </a:solidFill>
              </a:rPr>
              <a:t>st</a:t>
            </a:r>
            <a:r>
              <a:rPr lang="en-US" sz="2800" b="1" dirty="0" smtClean="0">
                <a:solidFill>
                  <a:srgbClr val="92D050"/>
                </a:solidFill>
              </a:rPr>
              <a:t> &amp; 2</a:t>
            </a:r>
            <a:r>
              <a:rPr lang="en-US" sz="2800" b="1" baseline="30000" dirty="0" smtClean="0">
                <a:solidFill>
                  <a:srgbClr val="92D050"/>
                </a:solidFill>
              </a:rPr>
              <a:t>nd</a:t>
            </a:r>
            <a:r>
              <a:rPr lang="en-US" sz="2800" b="1" dirty="0" smtClean="0">
                <a:solidFill>
                  <a:srgbClr val="92D050"/>
                </a:solidFill>
              </a:rPr>
              <a:t> commercial thinning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Replant </a:t>
            </a:r>
            <a:r>
              <a:rPr lang="en-US" sz="2800" b="1" dirty="0">
                <a:solidFill>
                  <a:srgbClr val="92D050"/>
                </a:solidFill>
              </a:rPr>
              <a:t>understocked </a:t>
            </a:r>
            <a:r>
              <a:rPr lang="en-US" sz="2800" b="1" dirty="0" smtClean="0">
                <a:solidFill>
                  <a:srgbClr val="92D050"/>
                </a:solidFill>
              </a:rPr>
              <a:t>areas, disease gaps, hardwood patches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 smtClean="0">
                <a:solidFill>
                  <a:srgbClr val="92D050"/>
                </a:solidFill>
              </a:rPr>
              <a:t>Underplant</a:t>
            </a:r>
            <a:r>
              <a:rPr lang="en-US" sz="2800" b="1" dirty="0" smtClean="0">
                <a:solidFill>
                  <a:srgbClr val="92D050"/>
                </a:solidFill>
              </a:rPr>
              <a:t> following commercial thinning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Create habitat structures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b="1" dirty="0" smtClean="0">
                <a:solidFill>
                  <a:srgbClr val="92D050"/>
                </a:solidFill>
              </a:rPr>
              <a:t>Downed logs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b="1" dirty="0" smtClean="0">
                <a:solidFill>
                  <a:srgbClr val="92D050"/>
                </a:solidFill>
              </a:rPr>
              <a:t>Habitat piles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Remove invasive species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92D050"/>
                </a:solidFill>
              </a:rPr>
              <a:t>Monitor!</a:t>
            </a:r>
          </a:p>
          <a:p>
            <a:pPr marL="514350" indent="-514350">
              <a:buFont typeface="+mj-lt"/>
              <a:buAutoNum type="arabicPeriod"/>
            </a:pPr>
            <a:endParaRPr lang="en-US" sz="2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1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3810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FOREST ASSESSMENT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11430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3200" b="1" dirty="0" smtClean="0">
                <a:solidFill>
                  <a:schemeClr val="bg1"/>
                </a:solidFill>
              </a:rPr>
              <a:t>60+ YEARS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7100" y="3305870"/>
            <a:ext cx="3124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Stocking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Crown ratio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Height-to-diameter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Spp. composition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Understory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Habitat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Merchantability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Disease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0" y="3459162"/>
            <a:ext cx="6019800" cy="3386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0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10400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300" y="0"/>
            <a:ext cx="5105400" cy="6846921"/>
          </a:xfrm>
        </p:spPr>
      </p:pic>
    </p:spTree>
    <p:extLst>
      <p:ext uri="{BB962C8B-B14F-4D97-AF65-F5344CB8AC3E}">
        <p14:creationId xmlns:p14="http://schemas.microsoft.com/office/powerpoint/2010/main" val="41707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005189" y="-1979789"/>
            <a:ext cx="5156200" cy="9166577"/>
          </a:xfrm>
        </p:spPr>
      </p:pic>
    </p:spTree>
    <p:extLst>
      <p:ext uri="{BB962C8B-B14F-4D97-AF65-F5344CB8AC3E}">
        <p14:creationId xmlns:p14="http://schemas.microsoft.com/office/powerpoint/2010/main" val="428585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430213" y="-76200"/>
            <a:ext cx="800417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03079" tIns="0" rIns="0" bIns="0" anchor="ctr">
            <a:spAutoFit/>
          </a:bodyPr>
          <a:lstStyle/>
          <a:p>
            <a:pPr marL="342900" indent="-342900">
              <a:tabLst>
                <a:tab pos="1371600" algn="l"/>
              </a:tabLst>
            </a:pPr>
            <a:endParaRPr lang="en-US" b="1" dirty="0"/>
          </a:p>
          <a:p>
            <a:pPr marL="342900" indent="-342900" algn="ctr">
              <a:tabLst>
                <a:tab pos="1371600" algn="l"/>
              </a:tabLst>
            </a:pPr>
            <a:r>
              <a:rPr lang="en-US" b="1" dirty="0"/>
              <a:t>Measuring Height to Diameter Ratio</a:t>
            </a:r>
          </a:p>
          <a:p>
            <a:pPr marL="342900" indent="-342900">
              <a:tabLst>
                <a:tab pos="1371600" algn="l"/>
              </a:tabLst>
            </a:pPr>
            <a:endParaRPr lang="en-US" b="1" dirty="0"/>
          </a:p>
          <a:p>
            <a:pPr marL="1257300" lvl="2" indent="-342900">
              <a:tabLst>
                <a:tab pos="1371600" algn="l"/>
              </a:tabLst>
            </a:pPr>
            <a:endParaRPr lang="en-US" b="1" dirty="0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7440613" y="3048000"/>
            <a:ext cx="1103312" cy="390525"/>
            <a:chOff x="3860" y="11869"/>
            <a:chExt cx="445" cy="247"/>
          </a:xfrm>
        </p:grpSpPr>
        <p:sp>
          <p:nvSpPr>
            <p:cNvPr id="135185" name="Freeform 17"/>
            <p:cNvSpPr>
              <a:spLocks/>
            </p:cNvSpPr>
            <p:nvPr/>
          </p:nvSpPr>
          <p:spPr bwMode="auto">
            <a:xfrm>
              <a:off x="3870" y="11869"/>
              <a:ext cx="435" cy="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435" y="41"/>
                </a:cxn>
              </a:cxnLst>
              <a:rect l="0" t="0" r="r" b="b"/>
              <a:pathLst>
                <a:path w="435" h="56">
                  <a:moveTo>
                    <a:pt x="0" y="56"/>
                  </a:moveTo>
                  <a:cubicBezTo>
                    <a:pt x="168" y="0"/>
                    <a:pt x="29" y="41"/>
                    <a:pt x="435" y="41"/>
                  </a:cubicBezTo>
                </a:path>
              </a:pathLst>
            </a:custGeom>
            <a:noFill/>
            <a:ln w="1905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186" name="Freeform 18"/>
            <p:cNvSpPr>
              <a:spLocks/>
            </p:cNvSpPr>
            <p:nvPr/>
          </p:nvSpPr>
          <p:spPr bwMode="auto">
            <a:xfrm flipH="1" flipV="1">
              <a:off x="3860" y="12060"/>
              <a:ext cx="435" cy="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435" y="41"/>
                </a:cxn>
              </a:cxnLst>
              <a:rect l="0" t="0" r="r" b="b"/>
              <a:pathLst>
                <a:path w="435" h="56">
                  <a:moveTo>
                    <a:pt x="0" y="56"/>
                  </a:moveTo>
                  <a:cubicBezTo>
                    <a:pt x="168" y="0"/>
                    <a:pt x="29" y="41"/>
                    <a:pt x="435" y="41"/>
                  </a:cubicBezTo>
                </a:path>
              </a:pathLst>
            </a:custGeom>
            <a:noFill/>
            <a:ln w="1905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7440613" y="3635375"/>
            <a:ext cx="1090612" cy="390525"/>
            <a:chOff x="3860" y="11869"/>
            <a:chExt cx="445" cy="247"/>
          </a:xfrm>
        </p:grpSpPr>
        <p:sp>
          <p:nvSpPr>
            <p:cNvPr id="135188" name="Freeform 20"/>
            <p:cNvSpPr>
              <a:spLocks/>
            </p:cNvSpPr>
            <p:nvPr/>
          </p:nvSpPr>
          <p:spPr bwMode="auto">
            <a:xfrm>
              <a:off x="3870" y="11869"/>
              <a:ext cx="435" cy="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435" y="41"/>
                </a:cxn>
              </a:cxnLst>
              <a:rect l="0" t="0" r="r" b="b"/>
              <a:pathLst>
                <a:path w="435" h="56">
                  <a:moveTo>
                    <a:pt x="0" y="56"/>
                  </a:moveTo>
                  <a:cubicBezTo>
                    <a:pt x="168" y="0"/>
                    <a:pt x="29" y="41"/>
                    <a:pt x="435" y="41"/>
                  </a:cubicBezTo>
                </a:path>
              </a:pathLst>
            </a:custGeom>
            <a:noFill/>
            <a:ln w="1905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189" name="Freeform 21"/>
            <p:cNvSpPr>
              <a:spLocks/>
            </p:cNvSpPr>
            <p:nvPr/>
          </p:nvSpPr>
          <p:spPr bwMode="auto">
            <a:xfrm flipH="1" flipV="1">
              <a:off x="3860" y="12060"/>
              <a:ext cx="435" cy="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435" y="41"/>
                </a:cxn>
              </a:cxnLst>
              <a:rect l="0" t="0" r="r" b="b"/>
              <a:pathLst>
                <a:path w="435" h="56">
                  <a:moveTo>
                    <a:pt x="0" y="56"/>
                  </a:moveTo>
                  <a:cubicBezTo>
                    <a:pt x="168" y="0"/>
                    <a:pt x="29" y="41"/>
                    <a:pt x="435" y="41"/>
                  </a:cubicBezTo>
                </a:path>
              </a:pathLst>
            </a:custGeom>
            <a:noFill/>
            <a:ln w="1905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5190" name="AutoShape 22" descr="30%"/>
          <p:cNvSpPr>
            <a:spLocks noChangeArrowheads="1"/>
          </p:cNvSpPr>
          <p:nvPr/>
        </p:nvSpPr>
        <p:spPr bwMode="auto">
          <a:xfrm>
            <a:off x="7453313" y="838200"/>
            <a:ext cx="1090612" cy="1630362"/>
          </a:xfrm>
          <a:prstGeom prst="triangle">
            <a:avLst>
              <a:gd name="adj" fmla="val 50000"/>
            </a:avLst>
          </a:prstGeom>
          <a:pattFill prst="pct30">
            <a:fgClr>
              <a:srgbClr val="00CC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98" name="AutoShape 30"/>
          <p:cNvSpPr>
            <a:spLocks noChangeArrowheads="1"/>
          </p:cNvSpPr>
          <p:nvPr/>
        </p:nvSpPr>
        <p:spPr bwMode="auto">
          <a:xfrm>
            <a:off x="3605213" y="762000"/>
            <a:ext cx="1619250" cy="3103562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5199" name="AutoShape 31"/>
          <p:cNvSpPr>
            <a:spLocks noChangeArrowheads="1"/>
          </p:cNvSpPr>
          <p:nvPr/>
        </p:nvSpPr>
        <p:spPr bwMode="auto">
          <a:xfrm rot="10800000">
            <a:off x="4165600" y="815975"/>
            <a:ext cx="498475" cy="4492625"/>
          </a:xfrm>
          <a:custGeom>
            <a:avLst/>
            <a:gdLst>
              <a:gd name="G0" fmla="+- 10800 0 0"/>
              <a:gd name="G1" fmla="+- 21600 0 10800"/>
              <a:gd name="G2" fmla="*/ 10800 1 2"/>
              <a:gd name="G3" fmla="+- 21600 0 G2"/>
              <a:gd name="G4" fmla="+/ 10800 21600 2"/>
              <a:gd name="G5" fmla="+/ G1 0 2"/>
              <a:gd name="G6" fmla="*/ 21600 21600 10800"/>
              <a:gd name="G7" fmla="*/ G6 1 2"/>
              <a:gd name="G8" fmla="+- 21600 0 G7"/>
              <a:gd name="G9" fmla="*/ 21600 1 2"/>
              <a:gd name="G10" fmla="+- 10800 0 G9"/>
              <a:gd name="G11" fmla="?: G10 G8 0"/>
              <a:gd name="G12" fmla="?: G10 G7 21600"/>
              <a:gd name="T0" fmla="*/ 16200 w 21600"/>
              <a:gd name="T1" fmla="*/ 10800 h 21600"/>
              <a:gd name="T2" fmla="*/ 10800 w 21600"/>
              <a:gd name="T3" fmla="*/ 21600 h 21600"/>
              <a:gd name="T4" fmla="*/ 5400 w 21600"/>
              <a:gd name="T5" fmla="*/ 10800 h 21600"/>
              <a:gd name="T6" fmla="*/ 10800 w 21600"/>
              <a:gd name="T7" fmla="*/ 0 h 21600"/>
              <a:gd name="T8" fmla="*/ 7200 w 21600"/>
              <a:gd name="T9" fmla="*/ 7200 h 21600"/>
              <a:gd name="T10" fmla="*/ 14400 w 21600"/>
              <a:gd name="T11" fmla="*/ 14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108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200" name="AutoShape 32"/>
          <p:cNvSpPr>
            <a:spLocks noChangeArrowheads="1"/>
          </p:cNvSpPr>
          <p:nvPr/>
        </p:nvSpPr>
        <p:spPr bwMode="auto">
          <a:xfrm rot="10800000">
            <a:off x="7943850" y="892175"/>
            <a:ext cx="117475" cy="4492625"/>
          </a:xfrm>
          <a:custGeom>
            <a:avLst/>
            <a:gdLst>
              <a:gd name="G0" fmla="+- 8172 0 0"/>
              <a:gd name="G1" fmla="+- 21600 0 8172"/>
              <a:gd name="G2" fmla="*/ 8172 1 2"/>
              <a:gd name="G3" fmla="+- 21600 0 G2"/>
              <a:gd name="G4" fmla="+/ 8172 21600 2"/>
              <a:gd name="G5" fmla="+/ G1 0 2"/>
              <a:gd name="G6" fmla="*/ 21600 21600 8172"/>
              <a:gd name="G7" fmla="*/ G6 1 2"/>
              <a:gd name="G8" fmla="+- 21600 0 G7"/>
              <a:gd name="G9" fmla="*/ 21600 1 2"/>
              <a:gd name="G10" fmla="+- 8172 0 G9"/>
              <a:gd name="G11" fmla="?: G10 G8 0"/>
              <a:gd name="G12" fmla="?: G10 G7 21600"/>
              <a:gd name="T0" fmla="*/ 17514 w 21600"/>
              <a:gd name="T1" fmla="*/ 10800 h 21600"/>
              <a:gd name="T2" fmla="*/ 10800 w 21600"/>
              <a:gd name="T3" fmla="*/ 21600 h 21600"/>
              <a:gd name="T4" fmla="*/ 4086 w 21600"/>
              <a:gd name="T5" fmla="*/ 10800 h 21600"/>
              <a:gd name="T6" fmla="*/ 10800 w 21600"/>
              <a:gd name="T7" fmla="*/ 0 h 21600"/>
              <a:gd name="T8" fmla="*/ 5886 w 21600"/>
              <a:gd name="T9" fmla="*/ 5886 h 21600"/>
              <a:gd name="T10" fmla="*/ 15714 w 21600"/>
              <a:gd name="T11" fmla="*/ 157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8172" y="21600"/>
                </a:lnTo>
                <a:lnTo>
                  <a:pt x="1342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201" name="Text Box 33"/>
          <p:cNvSpPr txBox="1">
            <a:spLocks noChangeArrowheads="1"/>
          </p:cNvSpPr>
          <p:nvPr/>
        </p:nvSpPr>
        <p:spPr bwMode="auto">
          <a:xfrm>
            <a:off x="76200" y="1066800"/>
            <a:ext cx="2413225" cy="10156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Height (Feet) </a:t>
            </a:r>
          </a:p>
          <a:p>
            <a:pPr algn="ctr"/>
            <a:endParaRPr lang="en-US" sz="2000" dirty="0">
              <a:solidFill>
                <a:srgbClr val="FF0000"/>
              </a:solidFill>
            </a:endParaRP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Diameter: DBH (Feet)</a:t>
            </a:r>
          </a:p>
        </p:txBody>
      </p:sp>
      <p:sp>
        <p:nvSpPr>
          <p:cNvPr id="135202" name="Line 34"/>
          <p:cNvSpPr>
            <a:spLocks noChangeShapeType="1"/>
          </p:cNvSpPr>
          <p:nvPr/>
        </p:nvSpPr>
        <p:spPr bwMode="auto">
          <a:xfrm>
            <a:off x="296975" y="1564938"/>
            <a:ext cx="184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2819400" y="6216650"/>
            <a:ext cx="3094038" cy="641350"/>
            <a:chOff x="442" y="2703"/>
            <a:chExt cx="1949" cy="404"/>
          </a:xfrm>
        </p:grpSpPr>
        <p:sp>
          <p:nvSpPr>
            <p:cNvPr id="135203" name="Text Box 35"/>
            <p:cNvSpPr txBox="1">
              <a:spLocks noChangeArrowheads="1"/>
            </p:cNvSpPr>
            <p:nvPr/>
          </p:nvSpPr>
          <p:spPr bwMode="auto">
            <a:xfrm>
              <a:off x="442" y="2703"/>
              <a:ext cx="194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dirty="0"/>
                <a:t>80 (feet)  =    80’    =   </a:t>
              </a:r>
              <a:r>
                <a:rPr lang="en-US" dirty="0">
                  <a:solidFill>
                    <a:srgbClr val="FF0000"/>
                  </a:solidFill>
                </a:rPr>
                <a:t>53</a:t>
              </a:r>
              <a:r>
                <a:rPr lang="en-US" dirty="0"/>
                <a:t>	</a:t>
              </a:r>
            </a:p>
            <a:p>
              <a:r>
                <a:rPr lang="en-US" dirty="0"/>
                <a:t>18” </a:t>
              </a:r>
              <a:r>
                <a:rPr lang="en-US" dirty="0" err="1"/>
                <a:t>dbh</a:t>
              </a:r>
              <a:r>
                <a:rPr lang="en-US" dirty="0"/>
                <a:t>         1.5’</a:t>
              </a:r>
            </a:p>
          </p:txBody>
        </p:sp>
        <p:sp>
          <p:nvSpPr>
            <p:cNvPr id="135204" name="Line 36"/>
            <p:cNvSpPr>
              <a:spLocks noChangeShapeType="1"/>
            </p:cNvSpPr>
            <p:nvPr/>
          </p:nvSpPr>
          <p:spPr bwMode="auto">
            <a:xfrm>
              <a:off x="470" y="2909"/>
              <a:ext cx="557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5206" name="Line 38"/>
            <p:cNvSpPr>
              <a:spLocks noChangeShapeType="1"/>
            </p:cNvSpPr>
            <p:nvPr/>
          </p:nvSpPr>
          <p:spPr bwMode="auto">
            <a:xfrm>
              <a:off x="1267" y="2909"/>
              <a:ext cx="2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7239002" y="6216652"/>
            <a:ext cx="1497013" cy="646113"/>
            <a:chOff x="3599" y="1943"/>
            <a:chExt cx="943" cy="407"/>
          </a:xfrm>
        </p:grpSpPr>
        <p:sp>
          <p:nvSpPr>
            <p:cNvPr id="135207" name="Text Box 39"/>
            <p:cNvSpPr txBox="1">
              <a:spLocks noChangeArrowheads="1"/>
            </p:cNvSpPr>
            <p:nvPr/>
          </p:nvSpPr>
          <p:spPr bwMode="auto">
            <a:xfrm>
              <a:off x="3599" y="1943"/>
              <a:ext cx="943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80’ = 80’  = </a:t>
              </a:r>
              <a:r>
                <a:rPr lang="en-US" dirty="0">
                  <a:solidFill>
                    <a:srgbClr val="FF0000"/>
                  </a:solidFill>
                </a:rPr>
                <a:t>80</a:t>
              </a:r>
            </a:p>
            <a:p>
              <a:r>
                <a:rPr lang="en-US" dirty="0"/>
                <a:t>12”    1’  </a:t>
              </a:r>
            </a:p>
          </p:txBody>
        </p:sp>
        <p:sp>
          <p:nvSpPr>
            <p:cNvPr id="135210" name="Line 42"/>
            <p:cNvSpPr>
              <a:spLocks noChangeShapeType="1"/>
            </p:cNvSpPr>
            <p:nvPr/>
          </p:nvSpPr>
          <p:spPr bwMode="auto">
            <a:xfrm>
              <a:off x="3620" y="214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5211" name="Line 43"/>
            <p:cNvSpPr>
              <a:spLocks noChangeShapeType="1"/>
            </p:cNvSpPr>
            <p:nvPr/>
          </p:nvSpPr>
          <p:spPr bwMode="auto">
            <a:xfrm>
              <a:off x="3986" y="214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514600" y="2895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80’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895600" y="838200"/>
            <a:ext cx="0" cy="4495800"/>
          </a:xfrm>
          <a:prstGeom prst="straightConnector1">
            <a:avLst/>
          </a:prstGeom>
          <a:ln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172200" y="2895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80’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553200" y="838200"/>
            <a:ext cx="0" cy="4495800"/>
          </a:xfrm>
          <a:prstGeom prst="straightConnector1">
            <a:avLst/>
          </a:prstGeom>
          <a:ln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191000" y="5334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18”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772400" y="5410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4"/>
          <p:cNvSpPr txBox="1">
            <a:spLocks noChangeArrowheads="1"/>
          </p:cNvSpPr>
          <p:nvPr/>
        </p:nvSpPr>
        <p:spPr bwMode="auto">
          <a:xfrm>
            <a:off x="0" y="457200"/>
            <a:ext cx="274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u="sng">
                <a:solidFill>
                  <a:srgbClr val="FF3300"/>
                </a:solidFill>
              </a:rPr>
              <a:t>No Mngt or past Commercial Thin </a:t>
            </a:r>
          </a:p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1. Thin Overstory</a:t>
            </a:r>
          </a:p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2. Establish understory</a:t>
            </a:r>
          </a:p>
        </p:txBody>
      </p:sp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6096000" y="838200"/>
            <a:ext cx="2819400" cy="1477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u="sng">
                <a:solidFill>
                  <a:srgbClr val="FF3300"/>
                </a:solidFill>
              </a:rPr>
              <a:t>ITS w small gaps or VDT</a:t>
            </a:r>
          </a:p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1. Maintain release potential of understory</a:t>
            </a:r>
          </a:p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2. Harvest portion of overstory</a:t>
            </a:r>
          </a:p>
        </p:txBody>
      </p:sp>
      <p:sp>
        <p:nvSpPr>
          <p:cNvPr id="136202" name="Text Box 10"/>
          <p:cNvSpPr txBox="1">
            <a:spLocks noChangeArrowheads="1"/>
          </p:cNvSpPr>
          <p:nvPr/>
        </p:nvSpPr>
        <p:spPr bwMode="auto">
          <a:xfrm>
            <a:off x="4876800" y="5629275"/>
            <a:ext cx="3224213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u="sng">
                <a:solidFill>
                  <a:srgbClr val="FF3300"/>
                </a:solidFill>
              </a:rPr>
              <a:t>Group Selection </a:t>
            </a:r>
          </a:p>
          <a:p>
            <a:pPr eaLnBrk="1" hangingPunct="1">
              <a:buFontTx/>
              <a:buAutoNum type="arabicPeriod"/>
            </a:pPr>
            <a:r>
              <a:rPr lang="en-US" altLang="en-US">
                <a:solidFill>
                  <a:srgbClr val="FF3300"/>
                </a:solidFill>
              </a:rPr>
              <a:t>Harvest most of overstory </a:t>
            </a:r>
          </a:p>
          <a:p>
            <a:pPr eaLnBrk="1" hangingPunct="1">
              <a:buFontTx/>
              <a:buAutoNum type="arabicPeriod"/>
            </a:pPr>
            <a:r>
              <a:rPr lang="en-US" altLang="en-US">
                <a:solidFill>
                  <a:srgbClr val="FF3300"/>
                </a:solidFill>
              </a:rPr>
              <a:t>Release understory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914400" y="4038600"/>
            <a:ext cx="3429000" cy="2514600"/>
            <a:chOff x="2704" y="959"/>
            <a:chExt cx="3002" cy="2061"/>
          </a:xfrm>
        </p:grpSpPr>
        <p:sp>
          <p:nvSpPr>
            <p:cNvPr id="69076" name="Freeform 12"/>
            <p:cNvSpPr>
              <a:spLocks/>
            </p:cNvSpPr>
            <p:nvPr/>
          </p:nvSpPr>
          <p:spPr bwMode="auto">
            <a:xfrm rot="-80888">
              <a:off x="2909" y="2036"/>
              <a:ext cx="2796" cy="984"/>
            </a:xfrm>
            <a:custGeom>
              <a:avLst/>
              <a:gdLst>
                <a:gd name="T0" fmla="*/ 7 w 3816"/>
                <a:gd name="T1" fmla="*/ 2915 h 619"/>
                <a:gd name="T2" fmla="*/ 47 w 3816"/>
                <a:gd name="T3" fmla="*/ 3025 h 619"/>
                <a:gd name="T4" fmla="*/ 93 w 3816"/>
                <a:gd name="T5" fmla="*/ 3365 h 619"/>
                <a:gd name="T6" fmla="*/ 163 w 3816"/>
                <a:gd name="T7" fmla="*/ 3588 h 619"/>
                <a:gd name="T8" fmla="*/ 391 w 3816"/>
                <a:gd name="T9" fmla="*/ 3025 h 619"/>
                <a:gd name="T10" fmla="*/ 609 w 3816"/>
                <a:gd name="T11" fmla="*/ 2687 h 619"/>
                <a:gd name="T12" fmla="*/ 847 w 3816"/>
                <a:gd name="T13" fmla="*/ 2133 h 619"/>
                <a:gd name="T14" fmla="*/ 1029 w 3816"/>
                <a:gd name="T15" fmla="*/ 2241 h 619"/>
                <a:gd name="T16" fmla="*/ 1059 w 3816"/>
                <a:gd name="T17" fmla="*/ 2467 h 619"/>
                <a:gd name="T18" fmla="*/ 1065 w 3816"/>
                <a:gd name="T19" fmla="*/ 2241 h 619"/>
                <a:gd name="T20" fmla="*/ 1059 w 3816"/>
                <a:gd name="T21" fmla="*/ 1903 h 619"/>
                <a:gd name="T22" fmla="*/ 1044 w 3816"/>
                <a:gd name="T23" fmla="*/ 1679 h 619"/>
                <a:gd name="T24" fmla="*/ 949 w 3816"/>
                <a:gd name="T25" fmla="*/ 1234 h 619"/>
                <a:gd name="T26" fmla="*/ 928 w 3816"/>
                <a:gd name="T27" fmla="*/ 669 h 619"/>
                <a:gd name="T28" fmla="*/ 882 w 3816"/>
                <a:gd name="T29" fmla="*/ 0 h 619"/>
                <a:gd name="T30" fmla="*/ 862 w 3816"/>
                <a:gd name="T31" fmla="*/ 108 h 619"/>
                <a:gd name="T32" fmla="*/ 852 w 3816"/>
                <a:gd name="T33" fmla="*/ 339 h 619"/>
                <a:gd name="T34" fmla="*/ 604 w 3816"/>
                <a:gd name="T35" fmla="*/ 445 h 619"/>
                <a:gd name="T36" fmla="*/ 346 w 3816"/>
                <a:gd name="T37" fmla="*/ 1008 h 619"/>
                <a:gd name="T38" fmla="*/ 163 w 3816"/>
                <a:gd name="T39" fmla="*/ 1572 h 619"/>
                <a:gd name="T40" fmla="*/ 128 w 3816"/>
                <a:gd name="T41" fmla="*/ 1796 h 619"/>
                <a:gd name="T42" fmla="*/ 113 w 3816"/>
                <a:gd name="T43" fmla="*/ 2017 h 619"/>
                <a:gd name="T44" fmla="*/ 73 w 3816"/>
                <a:gd name="T45" fmla="*/ 2241 h 619"/>
                <a:gd name="T46" fmla="*/ 52 w 3816"/>
                <a:gd name="T47" fmla="*/ 2357 h 619"/>
                <a:gd name="T48" fmla="*/ 32 w 3816"/>
                <a:gd name="T49" fmla="*/ 2467 h 619"/>
                <a:gd name="T50" fmla="*/ 17 w 3816"/>
                <a:gd name="T51" fmla="*/ 2687 h 619"/>
                <a:gd name="T52" fmla="*/ 1 w 3816"/>
                <a:gd name="T53" fmla="*/ 2806 h 619"/>
                <a:gd name="T54" fmla="*/ 7 w 3816"/>
                <a:gd name="T55" fmla="*/ 2915 h 61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816"/>
                <a:gd name="T85" fmla="*/ 0 h 619"/>
                <a:gd name="T86" fmla="*/ 3816 w 3816"/>
                <a:gd name="T87" fmla="*/ 619 h 61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816" h="619">
                  <a:moveTo>
                    <a:pt x="23" y="457"/>
                  </a:moveTo>
                  <a:cubicBezTo>
                    <a:pt x="70" y="463"/>
                    <a:pt x="118" y="464"/>
                    <a:pt x="164" y="474"/>
                  </a:cubicBezTo>
                  <a:cubicBezTo>
                    <a:pt x="218" y="485"/>
                    <a:pt x="267" y="516"/>
                    <a:pt x="322" y="527"/>
                  </a:cubicBezTo>
                  <a:cubicBezTo>
                    <a:pt x="462" y="554"/>
                    <a:pt x="380" y="541"/>
                    <a:pt x="568" y="562"/>
                  </a:cubicBezTo>
                  <a:cubicBezTo>
                    <a:pt x="801" y="619"/>
                    <a:pt x="1118" y="506"/>
                    <a:pt x="1358" y="474"/>
                  </a:cubicBezTo>
                  <a:cubicBezTo>
                    <a:pt x="1608" y="441"/>
                    <a:pt x="1862" y="442"/>
                    <a:pt x="2113" y="421"/>
                  </a:cubicBezTo>
                  <a:cubicBezTo>
                    <a:pt x="2389" y="398"/>
                    <a:pt x="2661" y="352"/>
                    <a:pt x="2938" y="334"/>
                  </a:cubicBezTo>
                  <a:cubicBezTo>
                    <a:pt x="3149" y="340"/>
                    <a:pt x="3360" y="336"/>
                    <a:pt x="3571" y="351"/>
                  </a:cubicBezTo>
                  <a:cubicBezTo>
                    <a:pt x="3608" y="354"/>
                    <a:pt x="3676" y="386"/>
                    <a:pt x="3676" y="386"/>
                  </a:cubicBezTo>
                  <a:cubicBezTo>
                    <a:pt x="3816" y="352"/>
                    <a:pt x="3728" y="387"/>
                    <a:pt x="3693" y="351"/>
                  </a:cubicBezTo>
                  <a:cubicBezTo>
                    <a:pt x="3680" y="338"/>
                    <a:pt x="3688" y="313"/>
                    <a:pt x="3676" y="298"/>
                  </a:cubicBezTo>
                  <a:cubicBezTo>
                    <a:pt x="3663" y="281"/>
                    <a:pt x="3641" y="275"/>
                    <a:pt x="3623" y="263"/>
                  </a:cubicBezTo>
                  <a:cubicBezTo>
                    <a:pt x="3527" y="121"/>
                    <a:pt x="3632" y="247"/>
                    <a:pt x="3290" y="193"/>
                  </a:cubicBezTo>
                  <a:cubicBezTo>
                    <a:pt x="3268" y="190"/>
                    <a:pt x="3226" y="113"/>
                    <a:pt x="3219" y="105"/>
                  </a:cubicBezTo>
                  <a:cubicBezTo>
                    <a:pt x="3172" y="48"/>
                    <a:pt x="3120" y="39"/>
                    <a:pt x="3061" y="0"/>
                  </a:cubicBezTo>
                  <a:cubicBezTo>
                    <a:pt x="3038" y="6"/>
                    <a:pt x="3012" y="6"/>
                    <a:pt x="2991" y="17"/>
                  </a:cubicBezTo>
                  <a:cubicBezTo>
                    <a:pt x="2976" y="25"/>
                    <a:pt x="2973" y="52"/>
                    <a:pt x="2956" y="53"/>
                  </a:cubicBezTo>
                  <a:cubicBezTo>
                    <a:pt x="2669" y="70"/>
                    <a:pt x="2382" y="64"/>
                    <a:pt x="2095" y="70"/>
                  </a:cubicBezTo>
                  <a:cubicBezTo>
                    <a:pt x="1733" y="163"/>
                    <a:pt x="1678" y="144"/>
                    <a:pt x="1200" y="158"/>
                  </a:cubicBezTo>
                  <a:cubicBezTo>
                    <a:pt x="986" y="178"/>
                    <a:pt x="781" y="222"/>
                    <a:pt x="568" y="246"/>
                  </a:cubicBezTo>
                  <a:cubicBezTo>
                    <a:pt x="539" y="253"/>
                    <a:pt x="475" y="266"/>
                    <a:pt x="445" y="281"/>
                  </a:cubicBezTo>
                  <a:cubicBezTo>
                    <a:pt x="426" y="291"/>
                    <a:pt x="412" y="309"/>
                    <a:pt x="392" y="316"/>
                  </a:cubicBezTo>
                  <a:cubicBezTo>
                    <a:pt x="347" y="332"/>
                    <a:pt x="299" y="339"/>
                    <a:pt x="252" y="351"/>
                  </a:cubicBezTo>
                  <a:cubicBezTo>
                    <a:pt x="228" y="357"/>
                    <a:pt x="205" y="363"/>
                    <a:pt x="181" y="369"/>
                  </a:cubicBezTo>
                  <a:cubicBezTo>
                    <a:pt x="158" y="375"/>
                    <a:pt x="111" y="386"/>
                    <a:pt x="111" y="386"/>
                  </a:cubicBezTo>
                  <a:cubicBezTo>
                    <a:pt x="93" y="398"/>
                    <a:pt x="77" y="411"/>
                    <a:pt x="58" y="421"/>
                  </a:cubicBezTo>
                  <a:cubicBezTo>
                    <a:pt x="42" y="429"/>
                    <a:pt x="19" y="426"/>
                    <a:pt x="6" y="439"/>
                  </a:cubicBezTo>
                  <a:cubicBezTo>
                    <a:pt x="0" y="445"/>
                    <a:pt x="17" y="451"/>
                    <a:pt x="23" y="457"/>
                  </a:cubicBez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9077" name="Group 13"/>
            <p:cNvGrpSpPr>
              <a:grpSpLocks/>
            </p:cNvGrpSpPr>
            <p:nvPr/>
          </p:nvGrpSpPr>
          <p:grpSpPr bwMode="auto">
            <a:xfrm>
              <a:off x="3244" y="2229"/>
              <a:ext cx="138" cy="520"/>
              <a:chOff x="4410" y="5580"/>
              <a:chExt cx="330" cy="2340"/>
            </a:xfrm>
          </p:grpSpPr>
          <p:sp>
            <p:nvSpPr>
              <p:cNvPr id="69367" name="AutoShape 14"/>
              <p:cNvSpPr>
                <a:spLocks noChangeArrowheads="1"/>
              </p:cNvSpPr>
              <p:nvPr/>
            </p:nvSpPr>
            <p:spPr bwMode="auto">
              <a:xfrm>
                <a:off x="4410" y="5580"/>
                <a:ext cx="330" cy="117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368" name="Rectangle 15"/>
              <p:cNvSpPr>
                <a:spLocks noChangeArrowheads="1"/>
              </p:cNvSpPr>
              <p:nvPr/>
            </p:nvSpPr>
            <p:spPr bwMode="auto">
              <a:xfrm>
                <a:off x="4542" y="6750"/>
                <a:ext cx="66" cy="117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78" name="Group 16"/>
            <p:cNvGrpSpPr>
              <a:grpSpLocks/>
            </p:cNvGrpSpPr>
            <p:nvPr/>
          </p:nvGrpSpPr>
          <p:grpSpPr bwMode="auto">
            <a:xfrm>
              <a:off x="2704" y="1054"/>
              <a:ext cx="571" cy="1686"/>
              <a:chOff x="2283" y="115"/>
              <a:chExt cx="571" cy="1686"/>
            </a:xfrm>
          </p:grpSpPr>
          <p:grpSp>
            <p:nvGrpSpPr>
              <p:cNvPr id="69362" name="Group 17"/>
              <p:cNvGrpSpPr>
                <a:grpSpLocks/>
              </p:cNvGrpSpPr>
              <p:nvPr/>
            </p:nvGrpSpPr>
            <p:grpSpPr bwMode="auto">
              <a:xfrm>
                <a:off x="2425" y="1088"/>
                <a:ext cx="231" cy="131"/>
                <a:chOff x="3860" y="11869"/>
                <a:chExt cx="445" cy="247"/>
              </a:xfrm>
            </p:grpSpPr>
            <p:sp>
              <p:nvSpPr>
                <p:cNvPr id="69365" name="Freeform 18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66" name="Freeform 19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9363" name="AutoShape 20"/>
              <p:cNvSpPr>
                <a:spLocks noChangeArrowheads="1"/>
              </p:cNvSpPr>
              <p:nvPr/>
            </p:nvSpPr>
            <p:spPr bwMode="auto">
              <a:xfrm>
                <a:off x="2283" y="115"/>
                <a:ext cx="571" cy="915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364" name="Rectangle 21"/>
              <p:cNvSpPr>
                <a:spLocks noChangeArrowheads="1"/>
              </p:cNvSpPr>
              <p:nvPr/>
            </p:nvSpPr>
            <p:spPr bwMode="auto">
              <a:xfrm>
                <a:off x="2534" y="1034"/>
                <a:ext cx="114" cy="767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79" name="Group 22"/>
            <p:cNvGrpSpPr>
              <a:grpSpLocks/>
            </p:cNvGrpSpPr>
            <p:nvPr/>
          </p:nvGrpSpPr>
          <p:grpSpPr bwMode="auto">
            <a:xfrm>
              <a:off x="4597" y="2170"/>
              <a:ext cx="138" cy="89"/>
              <a:chOff x="3863" y="6367"/>
              <a:chExt cx="1576" cy="897"/>
            </a:xfrm>
          </p:grpSpPr>
          <p:sp>
            <p:nvSpPr>
              <p:cNvPr id="69360" name="Freeform 23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361" name="Oval 24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80" name="Group 25"/>
            <p:cNvGrpSpPr>
              <a:grpSpLocks/>
            </p:cNvGrpSpPr>
            <p:nvPr/>
          </p:nvGrpSpPr>
          <p:grpSpPr bwMode="auto">
            <a:xfrm flipH="1">
              <a:off x="3886" y="2095"/>
              <a:ext cx="197" cy="472"/>
              <a:chOff x="4630" y="5040"/>
              <a:chExt cx="770" cy="1980"/>
            </a:xfrm>
          </p:grpSpPr>
          <p:sp>
            <p:nvSpPr>
              <p:cNvPr id="69354" name="Oval 26"/>
              <p:cNvSpPr>
                <a:spLocks noChangeArrowheads="1"/>
              </p:cNvSpPr>
              <p:nvPr/>
            </p:nvSpPr>
            <p:spPr bwMode="auto">
              <a:xfrm>
                <a:off x="4630" y="522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355" name="Oval 27"/>
              <p:cNvSpPr>
                <a:spLocks noChangeArrowheads="1"/>
              </p:cNvSpPr>
              <p:nvPr/>
            </p:nvSpPr>
            <p:spPr bwMode="auto">
              <a:xfrm>
                <a:off x="4960" y="504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356" name="Oval 28"/>
              <p:cNvSpPr>
                <a:spLocks noChangeArrowheads="1"/>
              </p:cNvSpPr>
              <p:nvPr/>
            </p:nvSpPr>
            <p:spPr bwMode="auto">
              <a:xfrm>
                <a:off x="4960" y="558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69357" name="Group 29"/>
              <p:cNvGrpSpPr>
                <a:grpSpLocks/>
              </p:cNvGrpSpPr>
              <p:nvPr/>
            </p:nvGrpSpPr>
            <p:grpSpPr bwMode="auto">
              <a:xfrm>
                <a:off x="4740" y="5220"/>
                <a:ext cx="477" cy="1800"/>
                <a:chOff x="4740" y="5220"/>
                <a:chExt cx="477" cy="1800"/>
              </a:xfrm>
            </p:grpSpPr>
            <p:sp>
              <p:nvSpPr>
                <p:cNvPr id="69358" name="Freeform 30"/>
                <p:cNvSpPr>
                  <a:spLocks/>
                </p:cNvSpPr>
                <p:nvPr/>
              </p:nvSpPr>
              <p:spPr bwMode="auto">
                <a:xfrm>
                  <a:off x="4850" y="5220"/>
                  <a:ext cx="330" cy="1800"/>
                </a:xfrm>
                <a:custGeom>
                  <a:avLst/>
                  <a:gdLst>
                    <a:gd name="T0" fmla="*/ 0 w 330"/>
                    <a:gd name="T1" fmla="*/ 1800 h 1800"/>
                    <a:gd name="T2" fmla="*/ 110 w 330"/>
                    <a:gd name="T3" fmla="*/ 1440 h 1800"/>
                    <a:gd name="T4" fmla="*/ 110 w 330"/>
                    <a:gd name="T5" fmla="*/ 720 h 1800"/>
                    <a:gd name="T6" fmla="*/ 330 w 330"/>
                    <a:gd name="T7" fmla="*/ 0 h 18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30"/>
                    <a:gd name="T13" fmla="*/ 0 h 1800"/>
                    <a:gd name="T14" fmla="*/ 330 w 330"/>
                    <a:gd name="T15" fmla="*/ 1800 h 18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30" h="1800">
                      <a:moveTo>
                        <a:pt x="0" y="1800"/>
                      </a:moveTo>
                      <a:cubicBezTo>
                        <a:pt x="46" y="1710"/>
                        <a:pt x="92" y="1620"/>
                        <a:pt x="110" y="1440"/>
                      </a:cubicBezTo>
                      <a:cubicBezTo>
                        <a:pt x="128" y="1260"/>
                        <a:pt x="73" y="960"/>
                        <a:pt x="110" y="720"/>
                      </a:cubicBezTo>
                      <a:cubicBezTo>
                        <a:pt x="147" y="480"/>
                        <a:pt x="238" y="240"/>
                        <a:pt x="330" y="0"/>
                      </a:cubicBezTo>
                    </a:path>
                  </a:pathLst>
                </a:custGeom>
                <a:noFill/>
                <a:ln w="285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59" name="Freeform 31"/>
                <p:cNvSpPr>
                  <a:spLocks/>
                </p:cNvSpPr>
                <p:nvPr/>
              </p:nvSpPr>
              <p:spPr bwMode="auto">
                <a:xfrm>
                  <a:off x="4740" y="5400"/>
                  <a:ext cx="477" cy="1080"/>
                </a:xfrm>
                <a:custGeom>
                  <a:avLst/>
                  <a:gdLst>
                    <a:gd name="T0" fmla="*/ 220 w 477"/>
                    <a:gd name="T1" fmla="*/ 1080 h 1080"/>
                    <a:gd name="T2" fmla="*/ 440 w 477"/>
                    <a:gd name="T3" fmla="*/ 720 h 1080"/>
                    <a:gd name="T4" fmla="*/ 0 w 477"/>
                    <a:gd name="T5" fmla="*/ 0 h 1080"/>
                    <a:gd name="T6" fmla="*/ 0 60000 65536"/>
                    <a:gd name="T7" fmla="*/ 0 60000 65536"/>
                    <a:gd name="T8" fmla="*/ 0 60000 65536"/>
                    <a:gd name="T9" fmla="*/ 0 w 477"/>
                    <a:gd name="T10" fmla="*/ 0 h 1080"/>
                    <a:gd name="T11" fmla="*/ 477 w 477"/>
                    <a:gd name="T12" fmla="*/ 1080 h 10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77" h="1080">
                      <a:moveTo>
                        <a:pt x="220" y="1080"/>
                      </a:moveTo>
                      <a:cubicBezTo>
                        <a:pt x="348" y="990"/>
                        <a:pt x="477" y="900"/>
                        <a:pt x="440" y="720"/>
                      </a:cubicBezTo>
                      <a:cubicBezTo>
                        <a:pt x="403" y="540"/>
                        <a:pt x="201" y="270"/>
                        <a:pt x="0" y="0"/>
                      </a:cubicBezTo>
                    </a:path>
                  </a:pathLst>
                </a:custGeom>
                <a:noFill/>
                <a:ln w="1905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9081" name="Group 32"/>
            <p:cNvGrpSpPr>
              <a:grpSpLocks/>
            </p:cNvGrpSpPr>
            <p:nvPr/>
          </p:nvGrpSpPr>
          <p:grpSpPr bwMode="auto">
            <a:xfrm>
              <a:off x="4324" y="1965"/>
              <a:ext cx="179" cy="577"/>
              <a:chOff x="4410" y="5580"/>
              <a:chExt cx="330" cy="2340"/>
            </a:xfrm>
          </p:grpSpPr>
          <p:sp>
            <p:nvSpPr>
              <p:cNvPr id="69352" name="AutoShape 33"/>
              <p:cNvSpPr>
                <a:spLocks noChangeArrowheads="1"/>
              </p:cNvSpPr>
              <p:nvPr/>
            </p:nvSpPr>
            <p:spPr bwMode="auto">
              <a:xfrm>
                <a:off x="4410" y="5580"/>
                <a:ext cx="330" cy="117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353" name="Rectangle 34"/>
              <p:cNvSpPr>
                <a:spLocks noChangeArrowheads="1"/>
              </p:cNvSpPr>
              <p:nvPr/>
            </p:nvSpPr>
            <p:spPr bwMode="auto">
              <a:xfrm>
                <a:off x="4542" y="6750"/>
                <a:ext cx="66" cy="117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82" name="Group 35"/>
            <p:cNvGrpSpPr>
              <a:grpSpLocks/>
            </p:cNvGrpSpPr>
            <p:nvPr/>
          </p:nvGrpSpPr>
          <p:grpSpPr bwMode="auto">
            <a:xfrm>
              <a:off x="3636" y="1983"/>
              <a:ext cx="175" cy="741"/>
              <a:chOff x="4410" y="5580"/>
              <a:chExt cx="330" cy="2340"/>
            </a:xfrm>
          </p:grpSpPr>
          <p:sp>
            <p:nvSpPr>
              <p:cNvPr id="69350" name="AutoShape 36"/>
              <p:cNvSpPr>
                <a:spLocks noChangeArrowheads="1"/>
              </p:cNvSpPr>
              <p:nvPr/>
            </p:nvSpPr>
            <p:spPr bwMode="auto">
              <a:xfrm>
                <a:off x="4410" y="5580"/>
                <a:ext cx="330" cy="117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351" name="Rectangle 37"/>
              <p:cNvSpPr>
                <a:spLocks noChangeArrowheads="1"/>
              </p:cNvSpPr>
              <p:nvPr/>
            </p:nvSpPr>
            <p:spPr bwMode="auto">
              <a:xfrm>
                <a:off x="4542" y="6750"/>
                <a:ext cx="66" cy="117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83" name="Group 38"/>
            <p:cNvGrpSpPr>
              <a:grpSpLocks/>
            </p:cNvGrpSpPr>
            <p:nvPr/>
          </p:nvGrpSpPr>
          <p:grpSpPr bwMode="auto">
            <a:xfrm>
              <a:off x="4039" y="1904"/>
              <a:ext cx="239" cy="758"/>
              <a:chOff x="4410" y="5580"/>
              <a:chExt cx="330" cy="2340"/>
            </a:xfrm>
          </p:grpSpPr>
          <p:sp>
            <p:nvSpPr>
              <p:cNvPr id="69348" name="AutoShape 39"/>
              <p:cNvSpPr>
                <a:spLocks noChangeArrowheads="1"/>
              </p:cNvSpPr>
              <p:nvPr/>
            </p:nvSpPr>
            <p:spPr bwMode="auto">
              <a:xfrm>
                <a:off x="4410" y="5580"/>
                <a:ext cx="330" cy="117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349" name="Rectangle 40"/>
              <p:cNvSpPr>
                <a:spLocks noChangeArrowheads="1"/>
              </p:cNvSpPr>
              <p:nvPr/>
            </p:nvSpPr>
            <p:spPr bwMode="auto">
              <a:xfrm>
                <a:off x="4542" y="6750"/>
                <a:ext cx="66" cy="117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84" name="Group 41"/>
            <p:cNvGrpSpPr>
              <a:grpSpLocks/>
            </p:cNvGrpSpPr>
            <p:nvPr/>
          </p:nvGrpSpPr>
          <p:grpSpPr bwMode="auto">
            <a:xfrm>
              <a:off x="4645" y="1790"/>
              <a:ext cx="295" cy="738"/>
              <a:chOff x="3860" y="10260"/>
              <a:chExt cx="445" cy="2880"/>
            </a:xfrm>
          </p:grpSpPr>
          <p:grpSp>
            <p:nvGrpSpPr>
              <p:cNvPr id="69339" name="Group 42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9346" name="Freeform 43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47" name="Freeform 44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9340" name="Group 45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9344" name="Freeform 46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45" name="Freeform 47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9341" name="Group 48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9342" name="AutoShape 49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343" name="Rectangle 50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9085" name="Group 51"/>
            <p:cNvGrpSpPr>
              <a:grpSpLocks/>
            </p:cNvGrpSpPr>
            <p:nvPr/>
          </p:nvGrpSpPr>
          <p:grpSpPr bwMode="auto">
            <a:xfrm rot="-150222">
              <a:off x="4593" y="2216"/>
              <a:ext cx="754" cy="264"/>
              <a:chOff x="1880" y="10392"/>
              <a:chExt cx="5546" cy="2599"/>
            </a:xfrm>
          </p:grpSpPr>
          <p:grpSp>
            <p:nvGrpSpPr>
              <p:cNvPr id="69259" name="Group 52"/>
              <p:cNvGrpSpPr>
                <a:grpSpLocks/>
              </p:cNvGrpSpPr>
              <p:nvPr/>
            </p:nvGrpSpPr>
            <p:grpSpPr bwMode="auto">
              <a:xfrm>
                <a:off x="408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9324" name="Group 53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37" name="Freeform 5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38" name="Freeform 5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325" name="Group 56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35" name="Freeform 5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36" name="Freeform 5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326" name="Group 59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33" name="Freeform 6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34" name="Freeform 6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327" name="Group 62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31" name="Freeform 6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32" name="Freeform 6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328" name="Group 65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29" name="Freeform 6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30" name="Freeform 6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9260" name="Group 68"/>
              <p:cNvGrpSpPr>
                <a:grpSpLocks/>
              </p:cNvGrpSpPr>
              <p:nvPr/>
            </p:nvGrpSpPr>
            <p:grpSpPr bwMode="auto">
              <a:xfrm>
                <a:off x="507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9309" name="Group 69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22" name="Freeform 7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23" name="Freeform 7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310" name="Group 72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20" name="Freeform 7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21" name="Freeform 7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311" name="Group 75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18" name="Freeform 7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19" name="Freeform 7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312" name="Group 78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16" name="Freeform 7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17" name="Freeform 8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313" name="Group 81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14" name="Freeform 8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15" name="Freeform 8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9261" name="Group 84"/>
              <p:cNvGrpSpPr>
                <a:grpSpLocks/>
              </p:cNvGrpSpPr>
              <p:nvPr/>
            </p:nvGrpSpPr>
            <p:grpSpPr bwMode="auto">
              <a:xfrm>
                <a:off x="3000" y="10632"/>
                <a:ext cx="2356" cy="2359"/>
                <a:chOff x="2760" y="10392"/>
                <a:chExt cx="2356" cy="2359"/>
              </a:xfrm>
            </p:grpSpPr>
            <p:grpSp>
              <p:nvGrpSpPr>
                <p:cNvPr id="69294" name="Group 85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07" name="Freeform 8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08" name="Freeform 8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95" name="Group 88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05" name="Freeform 8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06" name="Freeform 9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96" name="Group 91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03" name="Freeform 9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04" name="Freeform 9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97" name="Group 94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301" name="Freeform 9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02" name="Freeform 9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98" name="Group 97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99" name="Freeform 9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300" name="Freeform 9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9262" name="Group 100"/>
              <p:cNvGrpSpPr>
                <a:grpSpLocks/>
              </p:cNvGrpSpPr>
              <p:nvPr/>
            </p:nvGrpSpPr>
            <p:grpSpPr bwMode="auto">
              <a:xfrm>
                <a:off x="2760" y="10392"/>
                <a:ext cx="2356" cy="2359"/>
                <a:chOff x="2760" y="10392"/>
                <a:chExt cx="2356" cy="2359"/>
              </a:xfrm>
            </p:grpSpPr>
            <p:grpSp>
              <p:nvGrpSpPr>
                <p:cNvPr id="69279" name="Group 101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92" name="Freeform 10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93" name="Freeform 10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80" name="Group 104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90" name="Freeform 10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91" name="Freeform 10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81" name="Group 107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88" name="Freeform 10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89" name="Freeform 10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82" name="Group 110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86" name="Freeform 11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87" name="Freeform 11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83" name="Group 113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84" name="Freeform 11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85" name="Freeform 11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9263" name="Group 116"/>
              <p:cNvGrpSpPr>
                <a:grpSpLocks/>
              </p:cNvGrpSpPr>
              <p:nvPr/>
            </p:nvGrpSpPr>
            <p:grpSpPr bwMode="auto">
              <a:xfrm>
                <a:off x="1880" y="10440"/>
                <a:ext cx="2356" cy="2359"/>
                <a:chOff x="2760" y="10392"/>
                <a:chExt cx="2356" cy="2359"/>
              </a:xfrm>
            </p:grpSpPr>
            <p:grpSp>
              <p:nvGrpSpPr>
                <p:cNvPr id="69264" name="Group 117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77" name="Freeform 11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78" name="Freeform 11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65" name="Group 120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75" name="Freeform 12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76" name="Freeform 12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66" name="Group 123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73" name="Freeform 12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74" name="Freeform 12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67" name="Group 126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71" name="Freeform 12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72" name="Freeform 12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68" name="Group 129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69" name="Freeform 13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70" name="Freeform 13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69086" name="Group 132"/>
            <p:cNvGrpSpPr>
              <a:grpSpLocks/>
            </p:cNvGrpSpPr>
            <p:nvPr/>
          </p:nvGrpSpPr>
          <p:grpSpPr bwMode="auto">
            <a:xfrm flipH="1">
              <a:off x="4898" y="2170"/>
              <a:ext cx="106" cy="81"/>
              <a:chOff x="3863" y="6367"/>
              <a:chExt cx="1576" cy="897"/>
            </a:xfrm>
          </p:grpSpPr>
          <p:sp>
            <p:nvSpPr>
              <p:cNvPr id="69257" name="Freeform 133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58" name="Oval 134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87" name="Group 135"/>
            <p:cNvGrpSpPr>
              <a:grpSpLocks/>
            </p:cNvGrpSpPr>
            <p:nvPr/>
          </p:nvGrpSpPr>
          <p:grpSpPr bwMode="auto">
            <a:xfrm>
              <a:off x="4228" y="2379"/>
              <a:ext cx="107" cy="81"/>
              <a:chOff x="3863" y="6367"/>
              <a:chExt cx="1576" cy="897"/>
            </a:xfrm>
          </p:grpSpPr>
          <p:sp>
            <p:nvSpPr>
              <p:cNvPr id="69255" name="Freeform 136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56" name="Oval 137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88" name="Group 138"/>
            <p:cNvGrpSpPr>
              <a:grpSpLocks/>
            </p:cNvGrpSpPr>
            <p:nvPr/>
          </p:nvGrpSpPr>
          <p:grpSpPr bwMode="auto">
            <a:xfrm>
              <a:off x="4943" y="2327"/>
              <a:ext cx="138" cy="81"/>
              <a:chOff x="3863" y="6367"/>
              <a:chExt cx="1576" cy="897"/>
            </a:xfrm>
          </p:grpSpPr>
          <p:sp>
            <p:nvSpPr>
              <p:cNvPr id="69253" name="Freeform 139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54" name="Oval 140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89" name="Group 141"/>
            <p:cNvGrpSpPr>
              <a:grpSpLocks/>
            </p:cNvGrpSpPr>
            <p:nvPr/>
          </p:nvGrpSpPr>
          <p:grpSpPr bwMode="auto">
            <a:xfrm>
              <a:off x="4645" y="2369"/>
              <a:ext cx="138" cy="81"/>
              <a:chOff x="3863" y="6367"/>
              <a:chExt cx="1576" cy="897"/>
            </a:xfrm>
          </p:grpSpPr>
          <p:sp>
            <p:nvSpPr>
              <p:cNvPr id="69251" name="Freeform 142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52" name="Oval 143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90" name="Group 144"/>
            <p:cNvGrpSpPr>
              <a:grpSpLocks/>
            </p:cNvGrpSpPr>
            <p:nvPr/>
          </p:nvGrpSpPr>
          <p:grpSpPr bwMode="auto">
            <a:xfrm flipH="1">
              <a:off x="4384" y="2376"/>
              <a:ext cx="106" cy="81"/>
              <a:chOff x="3863" y="6367"/>
              <a:chExt cx="1576" cy="897"/>
            </a:xfrm>
          </p:grpSpPr>
          <p:sp>
            <p:nvSpPr>
              <p:cNvPr id="69249" name="Freeform 145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50" name="Oval 146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91" name="Group 147"/>
            <p:cNvGrpSpPr>
              <a:grpSpLocks/>
            </p:cNvGrpSpPr>
            <p:nvPr/>
          </p:nvGrpSpPr>
          <p:grpSpPr bwMode="auto">
            <a:xfrm>
              <a:off x="5055" y="1684"/>
              <a:ext cx="388" cy="113"/>
              <a:chOff x="3860" y="11869"/>
              <a:chExt cx="445" cy="247"/>
            </a:xfrm>
          </p:grpSpPr>
          <p:sp>
            <p:nvSpPr>
              <p:cNvPr id="69247" name="Freeform 148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48" name="Freeform 149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9092" name="Group 150"/>
            <p:cNvGrpSpPr>
              <a:grpSpLocks/>
            </p:cNvGrpSpPr>
            <p:nvPr/>
          </p:nvGrpSpPr>
          <p:grpSpPr bwMode="auto">
            <a:xfrm>
              <a:off x="5055" y="1881"/>
              <a:ext cx="383" cy="114"/>
              <a:chOff x="3860" y="11869"/>
              <a:chExt cx="445" cy="247"/>
            </a:xfrm>
          </p:grpSpPr>
          <p:sp>
            <p:nvSpPr>
              <p:cNvPr id="69245" name="Freeform 151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46" name="Freeform 152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9093" name="Group 153"/>
            <p:cNvGrpSpPr>
              <a:grpSpLocks/>
            </p:cNvGrpSpPr>
            <p:nvPr/>
          </p:nvGrpSpPr>
          <p:grpSpPr bwMode="auto">
            <a:xfrm>
              <a:off x="4458" y="1823"/>
              <a:ext cx="232" cy="131"/>
              <a:chOff x="3860" y="11869"/>
              <a:chExt cx="445" cy="247"/>
            </a:xfrm>
          </p:grpSpPr>
          <p:sp>
            <p:nvSpPr>
              <p:cNvPr id="69243" name="Freeform 154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44" name="Freeform 155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9094" name="Group 156"/>
            <p:cNvGrpSpPr>
              <a:grpSpLocks/>
            </p:cNvGrpSpPr>
            <p:nvPr/>
          </p:nvGrpSpPr>
          <p:grpSpPr bwMode="auto">
            <a:xfrm>
              <a:off x="4458" y="2020"/>
              <a:ext cx="229" cy="132"/>
              <a:chOff x="3860" y="11869"/>
              <a:chExt cx="445" cy="247"/>
            </a:xfrm>
          </p:grpSpPr>
          <p:sp>
            <p:nvSpPr>
              <p:cNvPr id="69241" name="Freeform 157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42" name="Freeform 158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9095" name="Group 159"/>
            <p:cNvGrpSpPr>
              <a:grpSpLocks/>
            </p:cNvGrpSpPr>
            <p:nvPr/>
          </p:nvGrpSpPr>
          <p:grpSpPr bwMode="auto">
            <a:xfrm>
              <a:off x="5144" y="959"/>
              <a:ext cx="562" cy="1513"/>
              <a:chOff x="3805" y="311"/>
              <a:chExt cx="562" cy="1513"/>
            </a:xfrm>
          </p:grpSpPr>
          <p:grpSp>
            <p:nvGrpSpPr>
              <p:cNvPr id="69233" name="Group 160"/>
              <p:cNvGrpSpPr>
                <a:grpSpLocks/>
              </p:cNvGrpSpPr>
              <p:nvPr/>
            </p:nvGrpSpPr>
            <p:grpSpPr bwMode="auto">
              <a:xfrm>
                <a:off x="3947" y="1111"/>
                <a:ext cx="231" cy="131"/>
                <a:chOff x="3860" y="11869"/>
                <a:chExt cx="445" cy="247"/>
              </a:xfrm>
            </p:grpSpPr>
            <p:sp>
              <p:nvSpPr>
                <p:cNvPr id="69239" name="Freeform 161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240" name="Freeform 162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9234" name="Group 163"/>
              <p:cNvGrpSpPr>
                <a:grpSpLocks/>
              </p:cNvGrpSpPr>
              <p:nvPr/>
            </p:nvGrpSpPr>
            <p:grpSpPr bwMode="auto">
              <a:xfrm>
                <a:off x="3947" y="1308"/>
                <a:ext cx="228" cy="132"/>
                <a:chOff x="3860" y="11869"/>
                <a:chExt cx="445" cy="247"/>
              </a:xfrm>
            </p:grpSpPr>
            <p:sp>
              <p:nvSpPr>
                <p:cNvPr id="69237" name="Freeform 164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238" name="Freeform 165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9235" name="AutoShape 166"/>
              <p:cNvSpPr>
                <a:spLocks noChangeArrowheads="1"/>
              </p:cNvSpPr>
              <p:nvPr/>
            </p:nvSpPr>
            <p:spPr bwMode="auto">
              <a:xfrm>
                <a:off x="3805" y="311"/>
                <a:ext cx="562" cy="742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236" name="Rectangle 167"/>
              <p:cNvSpPr>
                <a:spLocks noChangeArrowheads="1"/>
              </p:cNvSpPr>
              <p:nvPr/>
            </p:nvSpPr>
            <p:spPr bwMode="auto">
              <a:xfrm>
                <a:off x="4056" y="1057"/>
                <a:ext cx="84" cy="767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096" name="Group 168"/>
            <p:cNvGrpSpPr>
              <a:grpSpLocks/>
            </p:cNvGrpSpPr>
            <p:nvPr/>
          </p:nvGrpSpPr>
          <p:grpSpPr bwMode="auto">
            <a:xfrm>
              <a:off x="4007" y="2309"/>
              <a:ext cx="754" cy="264"/>
              <a:chOff x="1880" y="10392"/>
              <a:chExt cx="5546" cy="2599"/>
            </a:xfrm>
          </p:grpSpPr>
          <p:grpSp>
            <p:nvGrpSpPr>
              <p:cNvPr id="69153" name="Group 169"/>
              <p:cNvGrpSpPr>
                <a:grpSpLocks/>
              </p:cNvGrpSpPr>
              <p:nvPr/>
            </p:nvGrpSpPr>
            <p:grpSpPr bwMode="auto">
              <a:xfrm>
                <a:off x="408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9218" name="Group 170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31" name="Freeform 17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32" name="Freeform 17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19" name="Group 173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29" name="Freeform 17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30" name="Freeform 17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20" name="Group 176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27" name="Freeform 17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28" name="Freeform 17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21" name="Group 179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25" name="Freeform 18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26" name="Freeform 18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22" name="Group 182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23" name="Freeform 18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24" name="Freeform 18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9154" name="Group 185"/>
              <p:cNvGrpSpPr>
                <a:grpSpLocks/>
              </p:cNvGrpSpPr>
              <p:nvPr/>
            </p:nvGrpSpPr>
            <p:grpSpPr bwMode="auto">
              <a:xfrm>
                <a:off x="507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9203" name="Group 186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16" name="Freeform 18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17" name="Freeform 18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04" name="Group 189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14" name="Freeform 19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15" name="Freeform 19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05" name="Group 192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12" name="Freeform 19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13" name="Freeform 19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06" name="Group 195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10" name="Freeform 19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11" name="Freeform 19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207" name="Group 198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08" name="Freeform 19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09" name="Freeform 20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9155" name="Group 201"/>
              <p:cNvGrpSpPr>
                <a:grpSpLocks/>
              </p:cNvGrpSpPr>
              <p:nvPr/>
            </p:nvGrpSpPr>
            <p:grpSpPr bwMode="auto">
              <a:xfrm>
                <a:off x="3000" y="10632"/>
                <a:ext cx="2356" cy="2359"/>
                <a:chOff x="2760" y="10392"/>
                <a:chExt cx="2356" cy="2359"/>
              </a:xfrm>
            </p:grpSpPr>
            <p:grpSp>
              <p:nvGrpSpPr>
                <p:cNvPr id="69188" name="Group 202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201" name="Freeform 20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02" name="Freeform 20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89" name="Group 205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99" name="Freeform 20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200" name="Freeform 20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90" name="Group 208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97" name="Freeform 20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98" name="Freeform 21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91" name="Group 211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95" name="Freeform 21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96" name="Freeform 21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92" name="Group 214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93" name="Freeform 21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94" name="Freeform 21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9156" name="Group 217"/>
              <p:cNvGrpSpPr>
                <a:grpSpLocks/>
              </p:cNvGrpSpPr>
              <p:nvPr/>
            </p:nvGrpSpPr>
            <p:grpSpPr bwMode="auto">
              <a:xfrm>
                <a:off x="2760" y="10392"/>
                <a:ext cx="2356" cy="2359"/>
                <a:chOff x="2760" y="10392"/>
                <a:chExt cx="2356" cy="2359"/>
              </a:xfrm>
            </p:grpSpPr>
            <p:grpSp>
              <p:nvGrpSpPr>
                <p:cNvPr id="69173" name="Group 218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86" name="Freeform 21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87" name="Freeform 22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74" name="Group 221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84" name="Freeform 22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85" name="Freeform 22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75" name="Group 224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82" name="Freeform 22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83" name="Freeform 22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76" name="Group 227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80" name="Freeform 22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81" name="Freeform 22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77" name="Group 230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78" name="Freeform 23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79" name="Freeform 23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9157" name="Group 233"/>
              <p:cNvGrpSpPr>
                <a:grpSpLocks/>
              </p:cNvGrpSpPr>
              <p:nvPr/>
            </p:nvGrpSpPr>
            <p:grpSpPr bwMode="auto">
              <a:xfrm>
                <a:off x="1880" y="10440"/>
                <a:ext cx="2356" cy="2359"/>
                <a:chOff x="2760" y="10392"/>
                <a:chExt cx="2356" cy="2359"/>
              </a:xfrm>
            </p:grpSpPr>
            <p:grpSp>
              <p:nvGrpSpPr>
                <p:cNvPr id="69158" name="Group 234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71" name="Freeform 23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72" name="Freeform 23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59" name="Group 237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69" name="Freeform 23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70" name="Freeform 23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60" name="Group 240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67" name="Freeform 24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68" name="Freeform 24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61" name="Group 243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65" name="Freeform 24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66" name="Freeform 24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162" name="Group 246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163" name="Freeform 24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164" name="Freeform 24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69097" name="Group 249"/>
            <p:cNvGrpSpPr>
              <a:grpSpLocks/>
            </p:cNvGrpSpPr>
            <p:nvPr/>
          </p:nvGrpSpPr>
          <p:grpSpPr bwMode="auto">
            <a:xfrm flipH="1">
              <a:off x="5048" y="1894"/>
              <a:ext cx="197" cy="472"/>
              <a:chOff x="4630" y="5040"/>
              <a:chExt cx="770" cy="1980"/>
            </a:xfrm>
          </p:grpSpPr>
          <p:sp>
            <p:nvSpPr>
              <p:cNvPr id="69147" name="Oval 250"/>
              <p:cNvSpPr>
                <a:spLocks noChangeArrowheads="1"/>
              </p:cNvSpPr>
              <p:nvPr/>
            </p:nvSpPr>
            <p:spPr bwMode="auto">
              <a:xfrm>
                <a:off x="4630" y="522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148" name="Oval 251"/>
              <p:cNvSpPr>
                <a:spLocks noChangeArrowheads="1"/>
              </p:cNvSpPr>
              <p:nvPr/>
            </p:nvSpPr>
            <p:spPr bwMode="auto">
              <a:xfrm>
                <a:off x="4960" y="504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149" name="Oval 252"/>
              <p:cNvSpPr>
                <a:spLocks noChangeArrowheads="1"/>
              </p:cNvSpPr>
              <p:nvPr/>
            </p:nvSpPr>
            <p:spPr bwMode="auto">
              <a:xfrm>
                <a:off x="4960" y="558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69150" name="Group 253"/>
              <p:cNvGrpSpPr>
                <a:grpSpLocks/>
              </p:cNvGrpSpPr>
              <p:nvPr/>
            </p:nvGrpSpPr>
            <p:grpSpPr bwMode="auto">
              <a:xfrm>
                <a:off x="4740" y="5220"/>
                <a:ext cx="477" cy="1800"/>
                <a:chOff x="4740" y="5220"/>
                <a:chExt cx="477" cy="1800"/>
              </a:xfrm>
            </p:grpSpPr>
            <p:sp>
              <p:nvSpPr>
                <p:cNvPr id="69151" name="Freeform 254"/>
                <p:cNvSpPr>
                  <a:spLocks/>
                </p:cNvSpPr>
                <p:nvPr/>
              </p:nvSpPr>
              <p:spPr bwMode="auto">
                <a:xfrm>
                  <a:off x="4850" y="5220"/>
                  <a:ext cx="330" cy="1800"/>
                </a:xfrm>
                <a:custGeom>
                  <a:avLst/>
                  <a:gdLst>
                    <a:gd name="T0" fmla="*/ 0 w 330"/>
                    <a:gd name="T1" fmla="*/ 1800 h 1800"/>
                    <a:gd name="T2" fmla="*/ 110 w 330"/>
                    <a:gd name="T3" fmla="*/ 1440 h 1800"/>
                    <a:gd name="T4" fmla="*/ 110 w 330"/>
                    <a:gd name="T5" fmla="*/ 720 h 1800"/>
                    <a:gd name="T6" fmla="*/ 330 w 330"/>
                    <a:gd name="T7" fmla="*/ 0 h 18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30"/>
                    <a:gd name="T13" fmla="*/ 0 h 1800"/>
                    <a:gd name="T14" fmla="*/ 330 w 330"/>
                    <a:gd name="T15" fmla="*/ 1800 h 18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30" h="1800">
                      <a:moveTo>
                        <a:pt x="0" y="1800"/>
                      </a:moveTo>
                      <a:cubicBezTo>
                        <a:pt x="46" y="1710"/>
                        <a:pt x="92" y="1620"/>
                        <a:pt x="110" y="1440"/>
                      </a:cubicBezTo>
                      <a:cubicBezTo>
                        <a:pt x="128" y="1260"/>
                        <a:pt x="73" y="960"/>
                        <a:pt x="110" y="720"/>
                      </a:cubicBezTo>
                      <a:cubicBezTo>
                        <a:pt x="147" y="480"/>
                        <a:pt x="238" y="240"/>
                        <a:pt x="330" y="0"/>
                      </a:cubicBezTo>
                    </a:path>
                  </a:pathLst>
                </a:custGeom>
                <a:noFill/>
                <a:ln w="285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52" name="Freeform 255"/>
                <p:cNvSpPr>
                  <a:spLocks/>
                </p:cNvSpPr>
                <p:nvPr/>
              </p:nvSpPr>
              <p:spPr bwMode="auto">
                <a:xfrm>
                  <a:off x="4740" y="5400"/>
                  <a:ext cx="477" cy="1080"/>
                </a:xfrm>
                <a:custGeom>
                  <a:avLst/>
                  <a:gdLst>
                    <a:gd name="T0" fmla="*/ 220 w 477"/>
                    <a:gd name="T1" fmla="*/ 1080 h 1080"/>
                    <a:gd name="T2" fmla="*/ 440 w 477"/>
                    <a:gd name="T3" fmla="*/ 720 h 1080"/>
                    <a:gd name="T4" fmla="*/ 0 w 477"/>
                    <a:gd name="T5" fmla="*/ 0 h 1080"/>
                    <a:gd name="T6" fmla="*/ 0 60000 65536"/>
                    <a:gd name="T7" fmla="*/ 0 60000 65536"/>
                    <a:gd name="T8" fmla="*/ 0 60000 65536"/>
                    <a:gd name="T9" fmla="*/ 0 w 477"/>
                    <a:gd name="T10" fmla="*/ 0 h 1080"/>
                    <a:gd name="T11" fmla="*/ 477 w 477"/>
                    <a:gd name="T12" fmla="*/ 1080 h 10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77" h="1080">
                      <a:moveTo>
                        <a:pt x="220" y="1080"/>
                      </a:moveTo>
                      <a:cubicBezTo>
                        <a:pt x="348" y="990"/>
                        <a:pt x="477" y="900"/>
                        <a:pt x="440" y="720"/>
                      </a:cubicBezTo>
                      <a:cubicBezTo>
                        <a:pt x="403" y="540"/>
                        <a:pt x="201" y="270"/>
                        <a:pt x="0" y="0"/>
                      </a:cubicBezTo>
                    </a:path>
                  </a:pathLst>
                </a:custGeom>
                <a:noFill/>
                <a:ln w="1905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9098" name="Group 256"/>
            <p:cNvGrpSpPr>
              <a:grpSpLocks/>
            </p:cNvGrpSpPr>
            <p:nvPr/>
          </p:nvGrpSpPr>
          <p:grpSpPr bwMode="auto">
            <a:xfrm>
              <a:off x="3406" y="1361"/>
              <a:ext cx="138" cy="1293"/>
              <a:chOff x="10350" y="5040"/>
              <a:chExt cx="310" cy="2340"/>
            </a:xfrm>
          </p:grpSpPr>
          <p:sp>
            <p:nvSpPr>
              <p:cNvPr id="69144" name="Freeform 257"/>
              <p:cNvSpPr>
                <a:spLocks/>
              </p:cNvSpPr>
              <p:nvPr/>
            </p:nvSpPr>
            <p:spPr bwMode="auto">
              <a:xfrm>
                <a:off x="10350" y="5040"/>
                <a:ext cx="310" cy="2340"/>
              </a:xfrm>
              <a:custGeom>
                <a:avLst/>
                <a:gdLst>
                  <a:gd name="T0" fmla="*/ 0 w 220"/>
                  <a:gd name="T1" fmla="*/ 2340 h 2340"/>
                  <a:gd name="T2" fmla="*/ 0 w 220"/>
                  <a:gd name="T3" fmla="*/ 180 h 2340"/>
                  <a:gd name="T4" fmla="*/ 0 w 220"/>
                  <a:gd name="T5" fmla="*/ 360 h 2340"/>
                  <a:gd name="T6" fmla="*/ 433 w 220"/>
                  <a:gd name="T7" fmla="*/ 180 h 2340"/>
                  <a:gd name="T8" fmla="*/ 433 w 220"/>
                  <a:gd name="T9" fmla="*/ 360 h 2340"/>
                  <a:gd name="T10" fmla="*/ 868 w 220"/>
                  <a:gd name="T11" fmla="*/ 0 h 2340"/>
                  <a:gd name="T12" fmla="*/ 868 w 220"/>
                  <a:gd name="T13" fmla="*/ 2340 h 2340"/>
                  <a:gd name="T14" fmla="*/ 0 w 220"/>
                  <a:gd name="T15" fmla="*/ 2340 h 23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0"/>
                  <a:gd name="T25" fmla="*/ 0 h 2340"/>
                  <a:gd name="T26" fmla="*/ 220 w 220"/>
                  <a:gd name="T27" fmla="*/ 2340 h 23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0" h="2340">
                    <a:moveTo>
                      <a:pt x="0" y="2340"/>
                    </a:moveTo>
                    <a:lnTo>
                      <a:pt x="0" y="180"/>
                    </a:lnTo>
                    <a:lnTo>
                      <a:pt x="0" y="360"/>
                    </a:lnTo>
                    <a:lnTo>
                      <a:pt x="110" y="180"/>
                    </a:lnTo>
                    <a:lnTo>
                      <a:pt x="110" y="360"/>
                    </a:lnTo>
                    <a:lnTo>
                      <a:pt x="220" y="0"/>
                    </a:lnTo>
                    <a:lnTo>
                      <a:pt x="220" y="2340"/>
                    </a:lnTo>
                    <a:lnTo>
                      <a:pt x="0" y="234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145" name="Line 258"/>
              <p:cNvSpPr>
                <a:spLocks noChangeShapeType="1"/>
              </p:cNvSpPr>
              <p:nvPr/>
            </p:nvSpPr>
            <p:spPr bwMode="auto">
              <a:xfrm>
                <a:off x="10460" y="5580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146" name="Line 259"/>
              <p:cNvSpPr>
                <a:spLocks noChangeShapeType="1"/>
              </p:cNvSpPr>
              <p:nvPr/>
            </p:nvSpPr>
            <p:spPr bwMode="auto">
              <a:xfrm flipV="1">
                <a:off x="10570" y="6120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9099" name="Group 260"/>
            <p:cNvGrpSpPr>
              <a:grpSpLocks/>
            </p:cNvGrpSpPr>
            <p:nvPr/>
          </p:nvGrpSpPr>
          <p:grpSpPr bwMode="auto">
            <a:xfrm flipH="1">
              <a:off x="4440" y="1689"/>
              <a:ext cx="223" cy="581"/>
              <a:chOff x="4630" y="5040"/>
              <a:chExt cx="770" cy="1980"/>
            </a:xfrm>
          </p:grpSpPr>
          <p:sp>
            <p:nvSpPr>
              <p:cNvPr id="69138" name="Oval 261"/>
              <p:cNvSpPr>
                <a:spLocks noChangeArrowheads="1"/>
              </p:cNvSpPr>
              <p:nvPr/>
            </p:nvSpPr>
            <p:spPr bwMode="auto">
              <a:xfrm>
                <a:off x="4630" y="522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139" name="Oval 262"/>
              <p:cNvSpPr>
                <a:spLocks noChangeArrowheads="1"/>
              </p:cNvSpPr>
              <p:nvPr/>
            </p:nvSpPr>
            <p:spPr bwMode="auto">
              <a:xfrm>
                <a:off x="4960" y="504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140" name="Oval 263"/>
              <p:cNvSpPr>
                <a:spLocks noChangeArrowheads="1"/>
              </p:cNvSpPr>
              <p:nvPr/>
            </p:nvSpPr>
            <p:spPr bwMode="auto">
              <a:xfrm>
                <a:off x="4960" y="558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69141" name="Group 264"/>
              <p:cNvGrpSpPr>
                <a:grpSpLocks/>
              </p:cNvGrpSpPr>
              <p:nvPr/>
            </p:nvGrpSpPr>
            <p:grpSpPr bwMode="auto">
              <a:xfrm>
                <a:off x="4740" y="5220"/>
                <a:ext cx="477" cy="1800"/>
                <a:chOff x="4740" y="5220"/>
                <a:chExt cx="477" cy="1800"/>
              </a:xfrm>
            </p:grpSpPr>
            <p:sp>
              <p:nvSpPr>
                <p:cNvPr id="69142" name="Freeform 265"/>
                <p:cNvSpPr>
                  <a:spLocks/>
                </p:cNvSpPr>
                <p:nvPr/>
              </p:nvSpPr>
              <p:spPr bwMode="auto">
                <a:xfrm>
                  <a:off x="4850" y="5220"/>
                  <a:ext cx="330" cy="1800"/>
                </a:xfrm>
                <a:custGeom>
                  <a:avLst/>
                  <a:gdLst>
                    <a:gd name="T0" fmla="*/ 0 w 330"/>
                    <a:gd name="T1" fmla="*/ 1800 h 1800"/>
                    <a:gd name="T2" fmla="*/ 110 w 330"/>
                    <a:gd name="T3" fmla="*/ 1440 h 1800"/>
                    <a:gd name="T4" fmla="*/ 110 w 330"/>
                    <a:gd name="T5" fmla="*/ 720 h 1800"/>
                    <a:gd name="T6" fmla="*/ 330 w 330"/>
                    <a:gd name="T7" fmla="*/ 0 h 18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30"/>
                    <a:gd name="T13" fmla="*/ 0 h 1800"/>
                    <a:gd name="T14" fmla="*/ 330 w 330"/>
                    <a:gd name="T15" fmla="*/ 1800 h 18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30" h="1800">
                      <a:moveTo>
                        <a:pt x="0" y="1800"/>
                      </a:moveTo>
                      <a:cubicBezTo>
                        <a:pt x="46" y="1710"/>
                        <a:pt x="92" y="1620"/>
                        <a:pt x="110" y="1440"/>
                      </a:cubicBezTo>
                      <a:cubicBezTo>
                        <a:pt x="128" y="1260"/>
                        <a:pt x="73" y="960"/>
                        <a:pt x="110" y="720"/>
                      </a:cubicBezTo>
                      <a:cubicBezTo>
                        <a:pt x="147" y="480"/>
                        <a:pt x="238" y="240"/>
                        <a:pt x="330" y="0"/>
                      </a:cubicBezTo>
                    </a:path>
                  </a:pathLst>
                </a:custGeom>
                <a:noFill/>
                <a:ln w="285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43" name="Freeform 266"/>
                <p:cNvSpPr>
                  <a:spLocks/>
                </p:cNvSpPr>
                <p:nvPr/>
              </p:nvSpPr>
              <p:spPr bwMode="auto">
                <a:xfrm>
                  <a:off x="4740" y="5400"/>
                  <a:ext cx="477" cy="1080"/>
                </a:xfrm>
                <a:custGeom>
                  <a:avLst/>
                  <a:gdLst>
                    <a:gd name="T0" fmla="*/ 220 w 477"/>
                    <a:gd name="T1" fmla="*/ 1080 h 1080"/>
                    <a:gd name="T2" fmla="*/ 440 w 477"/>
                    <a:gd name="T3" fmla="*/ 720 h 1080"/>
                    <a:gd name="T4" fmla="*/ 0 w 477"/>
                    <a:gd name="T5" fmla="*/ 0 h 1080"/>
                    <a:gd name="T6" fmla="*/ 0 60000 65536"/>
                    <a:gd name="T7" fmla="*/ 0 60000 65536"/>
                    <a:gd name="T8" fmla="*/ 0 60000 65536"/>
                    <a:gd name="T9" fmla="*/ 0 w 477"/>
                    <a:gd name="T10" fmla="*/ 0 h 1080"/>
                    <a:gd name="T11" fmla="*/ 477 w 477"/>
                    <a:gd name="T12" fmla="*/ 1080 h 10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77" h="1080">
                      <a:moveTo>
                        <a:pt x="220" y="1080"/>
                      </a:moveTo>
                      <a:cubicBezTo>
                        <a:pt x="348" y="990"/>
                        <a:pt x="477" y="900"/>
                        <a:pt x="440" y="720"/>
                      </a:cubicBezTo>
                      <a:cubicBezTo>
                        <a:pt x="403" y="540"/>
                        <a:pt x="201" y="270"/>
                        <a:pt x="0" y="0"/>
                      </a:cubicBezTo>
                    </a:path>
                  </a:pathLst>
                </a:custGeom>
                <a:noFill/>
                <a:ln w="1905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9100" name="Group 267"/>
            <p:cNvGrpSpPr>
              <a:grpSpLocks/>
            </p:cNvGrpSpPr>
            <p:nvPr/>
          </p:nvGrpSpPr>
          <p:grpSpPr bwMode="auto">
            <a:xfrm flipH="1">
              <a:off x="3485" y="2191"/>
              <a:ext cx="197" cy="472"/>
              <a:chOff x="4630" y="5040"/>
              <a:chExt cx="770" cy="1980"/>
            </a:xfrm>
          </p:grpSpPr>
          <p:sp>
            <p:nvSpPr>
              <p:cNvPr id="69132" name="Oval 268"/>
              <p:cNvSpPr>
                <a:spLocks noChangeArrowheads="1"/>
              </p:cNvSpPr>
              <p:nvPr/>
            </p:nvSpPr>
            <p:spPr bwMode="auto">
              <a:xfrm>
                <a:off x="4630" y="522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133" name="Oval 269"/>
              <p:cNvSpPr>
                <a:spLocks noChangeArrowheads="1"/>
              </p:cNvSpPr>
              <p:nvPr/>
            </p:nvSpPr>
            <p:spPr bwMode="auto">
              <a:xfrm>
                <a:off x="4960" y="504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134" name="Oval 270"/>
              <p:cNvSpPr>
                <a:spLocks noChangeArrowheads="1"/>
              </p:cNvSpPr>
              <p:nvPr/>
            </p:nvSpPr>
            <p:spPr bwMode="auto">
              <a:xfrm>
                <a:off x="4960" y="558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69135" name="Group 271"/>
              <p:cNvGrpSpPr>
                <a:grpSpLocks/>
              </p:cNvGrpSpPr>
              <p:nvPr/>
            </p:nvGrpSpPr>
            <p:grpSpPr bwMode="auto">
              <a:xfrm>
                <a:off x="4740" y="5220"/>
                <a:ext cx="477" cy="1800"/>
                <a:chOff x="4740" y="5220"/>
                <a:chExt cx="477" cy="1800"/>
              </a:xfrm>
            </p:grpSpPr>
            <p:sp>
              <p:nvSpPr>
                <p:cNvPr id="69136" name="Freeform 272"/>
                <p:cNvSpPr>
                  <a:spLocks/>
                </p:cNvSpPr>
                <p:nvPr/>
              </p:nvSpPr>
              <p:spPr bwMode="auto">
                <a:xfrm>
                  <a:off x="4850" y="5220"/>
                  <a:ext cx="330" cy="1800"/>
                </a:xfrm>
                <a:custGeom>
                  <a:avLst/>
                  <a:gdLst>
                    <a:gd name="T0" fmla="*/ 0 w 330"/>
                    <a:gd name="T1" fmla="*/ 1800 h 1800"/>
                    <a:gd name="T2" fmla="*/ 110 w 330"/>
                    <a:gd name="T3" fmla="*/ 1440 h 1800"/>
                    <a:gd name="T4" fmla="*/ 110 w 330"/>
                    <a:gd name="T5" fmla="*/ 720 h 1800"/>
                    <a:gd name="T6" fmla="*/ 330 w 330"/>
                    <a:gd name="T7" fmla="*/ 0 h 18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30"/>
                    <a:gd name="T13" fmla="*/ 0 h 1800"/>
                    <a:gd name="T14" fmla="*/ 330 w 330"/>
                    <a:gd name="T15" fmla="*/ 1800 h 18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30" h="1800">
                      <a:moveTo>
                        <a:pt x="0" y="1800"/>
                      </a:moveTo>
                      <a:cubicBezTo>
                        <a:pt x="46" y="1710"/>
                        <a:pt x="92" y="1620"/>
                        <a:pt x="110" y="1440"/>
                      </a:cubicBezTo>
                      <a:cubicBezTo>
                        <a:pt x="128" y="1260"/>
                        <a:pt x="73" y="960"/>
                        <a:pt x="110" y="720"/>
                      </a:cubicBezTo>
                      <a:cubicBezTo>
                        <a:pt x="147" y="480"/>
                        <a:pt x="238" y="240"/>
                        <a:pt x="330" y="0"/>
                      </a:cubicBezTo>
                    </a:path>
                  </a:pathLst>
                </a:custGeom>
                <a:noFill/>
                <a:ln w="285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37" name="Freeform 273"/>
                <p:cNvSpPr>
                  <a:spLocks/>
                </p:cNvSpPr>
                <p:nvPr/>
              </p:nvSpPr>
              <p:spPr bwMode="auto">
                <a:xfrm>
                  <a:off x="4740" y="5400"/>
                  <a:ext cx="477" cy="1080"/>
                </a:xfrm>
                <a:custGeom>
                  <a:avLst/>
                  <a:gdLst>
                    <a:gd name="T0" fmla="*/ 220 w 477"/>
                    <a:gd name="T1" fmla="*/ 1080 h 1080"/>
                    <a:gd name="T2" fmla="*/ 440 w 477"/>
                    <a:gd name="T3" fmla="*/ 720 h 1080"/>
                    <a:gd name="T4" fmla="*/ 0 w 477"/>
                    <a:gd name="T5" fmla="*/ 0 h 1080"/>
                    <a:gd name="T6" fmla="*/ 0 60000 65536"/>
                    <a:gd name="T7" fmla="*/ 0 60000 65536"/>
                    <a:gd name="T8" fmla="*/ 0 60000 65536"/>
                    <a:gd name="T9" fmla="*/ 0 w 477"/>
                    <a:gd name="T10" fmla="*/ 0 h 1080"/>
                    <a:gd name="T11" fmla="*/ 477 w 477"/>
                    <a:gd name="T12" fmla="*/ 1080 h 10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77" h="1080">
                      <a:moveTo>
                        <a:pt x="220" y="1080"/>
                      </a:moveTo>
                      <a:cubicBezTo>
                        <a:pt x="348" y="990"/>
                        <a:pt x="477" y="900"/>
                        <a:pt x="440" y="720"/>
                      </a:cubicBezTo>
                      <a:cubicBezTo>
                        <a:pt x="403" y="540"/>
                        <a:pt x="201" y="270"/>
                        <a:pt x="0" y="0"/>
                      </a:cubicBezTo>
                    </a:path>
                  </a:pathLst>
                </a:custGeom>
                <a:noFill/>
                <a:ln w="1905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9101" name="Group 274"/>
            <p:cNvGrpSpPr>
              <a:grpSpLocks/>
            </p:cNvGrpSpPr>
            <p:nvPr/>
          </p:nvGrpSpPr>
          <p:grpSpPr bwMode="auto">
            <a:xfrm>
              <a:off x="3786" y="2028"/>
              <a:ext cx="227" cy="459"/>
              <a:chOff x="4410" y="5580"/>
              <a:chExt cx="330" cy="2340"/>
            </a:xfrm>
          </p:grpSpPr>
          <p:sp>
            <p:nvSpPr>
              <p:cNvPr id="69130" name="AutoShape 275"/>
              <p:cNvSpPr>
                <a:spLocks noChangeArrowheads="1"/>
              </p:cNvSpPr>
              <p:nvPr/>
            </p:nvSpPr>
            <p:spPr bwMode="auto">
              <a:xfrm>
                <a:off x="4410" y="5580"/>
                <a:ext cx="330" cy="117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131" name="Rectangle 276"/>
              <p:cNvSpPr>
                <a:spLocks noChangeArrowheads="1"/>
              </p:cNvSpPr>
              <p:nvPr/>
            </p:nvSpPr>
            <p:spPr bwMode="auto">
              <a:xfrm>
                <a:off x="4542" y="6750"/>
                <a:ext cx="66" cy="117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9102" name="Group 277"/>
            <p:cNvGrpSpPr>
              <a:grpSpLocks/>
            </p:cNvGrpSpPr>
            <p:nvPr/>
          </p:nvGrpSpPr>
          <p:grpSpPr bwMode="auto">
            <a:xfrm>
              <a:off x="3258" y="1766"/>
              <a:ext cx="1919" cy="1091"/>
              <a:chOff x="3250" y="1903"/>
              <a:chExt cx="1919" cy="1091"/>
            </a:xfrm>
          </p:grpSpPr>
          <p:grpSp>
            <p:nvGrpSpPr>
              <p:cNvPr id="69103" name="Group 278"/>
              <p:cNvGrpSpPr>
                <a:grpSpLocks/>
              </p:cNvGrpSpPr>
              <p:nvPr/>
            </p:nvGrpSpPr>
            <p:grpSpPr bwMode="auto">
              <a:xfrm>
                <a:off x="3250" y="2383"/>
                <a:ext cx="138" cy="520"/>
                <a:chOff x="4410" y="5580"/>
                <a:chExt cx="330" cy="2340"/>
              </a:xfrm>
            </p:grpSpPr>
            <p:sp>
              <p:nvSpPr>
                <p:cNvPr id="69128" name="AutoShape 279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29" name="Rectangle 280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69104" name="Group 281"/>
              <p:cNvGrpSpPr>
                <a:grpSpLocks/>
              </p:cNvGrpSpPr>
              <p:nvPr/>
            </p:nvGrpSpPr>
            <p:grpSpPr bwMode="auto">
              <a:xfrm>
                <a:off x="3461" y="2389"/>
                <a:ext cx="218" cy="605"/>
                <a:chOff x="4410" y="5580"/>
                <a:chExt cx="330" cy="2340"/>
              </a:xfrm>
            </p:grpSpPr>
            <p:sp>
              <p:nvSpPr>
                <p:cNvPr id="69126" name="AutoShape 282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27" name="Rectangle 283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69105" name="Group 284"/>
              <p:cNvGrpSpPr>
                <a:grpSpLocks/>
              </p:cNvGrpSpPr>
              <p:nvPr/>
            </p:nvGrpSpPr>
            <p:grpSpPr bwMode="auto">
              <a:xfrm>
                <a:off x="4005" y="2349"/>
                <a:ext cx="74" cy="459"/>
                <a:chOff x="4410" y="5580"/>
                <a:chExt cx="330" cy="2340"/>
              </a:xfrm>
            </p:grpSpPr>
            <p:sp>
              <p:nvSpPr>
                <p:cNvPr id="69124" name="AutoShape 285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25" name="Rectangle 286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69106" name="Group 287"/>
              <p:cNvGrpSpPr>
                <a:grpSpLocks/>
              </p:cNvGrpSpPr>
              <p:nvPr/>
            </p:nvGrpSpPr>
            <p:grpSpPr bwMode="auto">
              <a:xfrm>
                <a:off x="4291" y="2389"/>
                <a:ext cx="74" cy="459"/>
                <a:chOff x="4410" y="5580"/>
                <a:chExt cx="330" cy="2340"/>
              </a:xfrm>
            </p:grpSpPr>
            <p:sp>
              <p:nvSpPr>
                <p:cNvPr id="69122" name="AutoShape 288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23" name="Rectangle 289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69107" name="Group 290"/>
              <p:cNvGrpSpPr>
                <a:grpSpLocks/>
              </p:cNvGrpSpPr>
              <p:nvPr/>
            </p:nvGrpSpPr>
            <p:grpSpPr bwMode="auto">
              <a:xfrm>
                <a:off x="4965" y="2119"/>
                <a:ext cx="140" cy="555"/>
                <a:chOff x="4410" y="5580"/>
                <a:chExt cx="330" cy="2340"/>
              </a:xfrm>
            </p:grpSpPr>
            <p:sp>
              <p:nvSpPr>
                <p:cNvPr id="69120" name="AutoShape 291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21" name="Rectangle 292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69108" name="Group 293"/>
              <p:cNvGrpSpPr>
                <a:grpSpLocks/>
              </p:cNvGrpSpPr>
              <p:nvPr/>
            </p:nvGrpSpPr>
            <p:grpSpPr bwMode="auto">
              <a:xfrm>
                <a:off x="4482" y="2362"/>
                <a:ext cx="74" cy="459"/>
                <a:chOff x="4410" y="5580"/>
                <a:chExt cx="330" cy="2340"/>
              </a:xfrm>
            </p:grpSpPr>
            <p:sp>
              <p:nvSpPr>
                <p:cNvPr id="69118" name="AutoShape 294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19" name="Rectangle 295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69109" name="Group 296"/>
              <p:cNvGrpSpPr>
                <a:grpSpLocks/>
              </p:cNvGrpSpPr>
              <p:nvPr/>
            </p:nvGrpSpPr>
            <p:grpSpPr bwMode="auto">
              <a:xfrm>
                <a:off x="4898" y="2211"/>
                <a:ext cx="74" cy="459"/>
                <a:chOff x="4410" y="5580"/>
                <a:chExt cx="330" cy="2340"/>
              </a:xfrm>
            </p:grpSpPr>
            <p:sp>
              <p:nvSpPr>
                <p:cNvPr id="69116" name="AutoShape 297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17" name="Rectangle 298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69110" name="Group 299"/>
              <p:cNvGrpSpPr>
                <a:grpSpLocks/>
              </p:cNvGrpSpPr>
              <p:nvPr/>
            </p:nvGrpSpPr>
            <p:grpSpPr bwMode="auto">
              <a:xfrm>
                <a:off x="5095" y="1903"/>
                <a:ext cx="74" cy="459"/>
                <a:chOff x="4410" y="5580"/>
                <a:chExt cx="330" cy="2340"/>
              </a:xfrm>
            </p:grpSpPr>
            <p:sp>
              <p:nvSpPr>
                <p:cNvPr id="69114" name="AutoShape 300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15" name="Rectangle 301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69111" name="Group 302"/>
              <p:cNvGrpSpPr>
                <a:grpSpLocks/>
              </p:cNvGrpSpPr>
              <p:nvPr/>
            </p:nvGrpSpPr>
            <p:grpSpPr bwMode="auto">
              <a:xfrm>
                <a:off x="3803" y="2165"/>
                <a:ext cx="74" cy="459"/>
                <a:chOff x="4410" y="5580"/>
                <a:chExt cx="330" cy="2340"/>
              </a:xfrm>
            </p:grpSpPr>
            <p:sp>
              <p:nvSpPr>
                <p:cNvPr id="69112" name="AutoShape 303"/>
                <p:cNvSpPr>
                  <a:spLocks noChangeArrowheads="1"/>
                </p:cNvSpPr>
                <p:nvPr/>
              </p:nvSpPr>
              <p:spPr bwMode="auto">
                <a:xfrm>
                  <a:off x="4410" y="5580"/>
                  <a:ext cx="330" cy="117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80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113" name="Rectangle 304"/>
                <p:cNvSpPr>
                  <a:spLocks noChangeArrowheads="1"/>
                </p:cNvSpPr>
                <p:nvPr/>
              </p:nvSpPr>
              <p:spPr bwMode="auto">
                <a:xfrm>
                  <a:off x="4542" y="6750"/>
                  <a:ext cx="66" cy="117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</p:grpSp>
      <p:grpSp>
        <p:nvGrpSpPr>
          <p:cNvPr id="770" name="Group 305"/>
          <p:cNvGrpSpPr>
            <a:grpSpLocks/>
          </p:cNvGrpSpPr>
          <p:nvPr/>
        </p:nvGrpSpPr>
        <p:grpSpPr bwMode="auto">
          <a:xfrm>
            <a:off x="5867400" y="2819400"/>
            <a:ext cx="3048000" cy="2743200"/>
            <a:chOff x="3164" y="969"/>
            <a:chExt cx="2340" cy="2065"/>
          </a:xfrm>
        </p:grpSpPr>
        <p:sp>
          <p:nvSpPr>
            <p:cNvPr id="68822" name="Freeform 306"/>
            <p:cNvSpPr>
              <a:spLocks/>
            </p:cNvSpPr>
            <p:nvPr/>
          </p:nvSpPr>
          <p:spPr bwMode="auto">
            <a:xfrm rot="-80888">
              <a:off x="3164" y="2068"/>
              <a:ext cx="2336" cy="966"/>
            </a:xfrm>
            <a:custGeom>
              <a:avLst/>
              <a:gdLst>
                <a:gd name="T0" fmla="*/ 4 w 3816"/>
                <a:gd name="T1" fmla="*/ 2711 h 619"/>
                <a:gd name="T2" fmla="*/ 23 w 3816"/>
                <a:gd name="T3" fmla="*/ 2812 h 619"/>
                <a:gd name="T4" fmla="*/ 45 w 3816"/>
                <a:gd name="T5" fmla="*/ 3124 h 619"/>
                <a:gd name="T6" fmla="*/ 80 w 3816"/>
                <a:gd name="T7" fmla="*/ 3333 h 619"/>
                <a:gd name="T8" fmla="*/ 191 w 3816"/>
                <a:gd name="T9" fmla="*/ 2812 h 619"/>
                <a:gd name="T10" fmla="*/ 297 w 3816"/>
                <a:gd name="T11" fmla="*/ 2497 h 619"/>
                <a:gd name="T12" fmla="*/ 413 w 3816"/>
                <a:gd name="T13" fmla="*/ 1980 h 619"/>
                <a:gd name="T14" fmla="*/ 501 w 3816"/>
                <a:gd name="T15" fmla="*/ 2082 h 619"/>
                <a:gd name="T16" fmla="*/ 516 w 3816"/>
                <a:gd name="T17" fmla="*/ 2286 h 619"/>
                <a:gd name="T18" fmla="*/ 518 w 3816"/>
                <a:gd name="T19" fmla="*/ 2082 h 619"/>
                <a:gd name="T20" fmla="*/ 516 w 3816"/>
                <a:gd name="T21" fmla="*/ 1768 h 619"/>
                <a:gd name="T22" fmla="*/ 509 w 3816"/>
                <a:gd name="T23" fmla="*/ 1559 h 619"/>
                <a:gd name="T24" fmla="*/ 462 w 3816"/>
                <a:gd name="T25" fmla="*/ 1144 h 619"/>
                <a:gd name="T26" fmla="*/ 452 w 3816"/>
                <a:gd name="T27" fmla="*/ 624 h 619"/>
                <a:gd name="T28" fmla="*/ 430 w 3816"/>
                <a:gd name="T29" fmla="*/ 0 h 619"/>
                <a:gd name="T30" fmla="*/ 420 w 3816"/>
                <a:gd name="T31" fmla="*/ 103 h 619"/>
                <a:gd name="T32" fmla="*/ 415 w 3816"/>
                <a:gd name="T33" fmla="*/ 317 h 619"/>
                <a:gd name="T34" fmla="*/ 294 w 3816"/>
                <a:gd name="T35" fmla="*/ 414 h 619"/>
                <a:gd name="T36" fmla="*/ 168 w 3816"/>
                <a:gd name="T37" fmla="*/ 938 h 619"/>
                <a:gd name="T38" fmla="*/ 80 w 3816"/>
                <a:gd name="T39" fmla="*/ 1459 h 619"/>
                <a:gd name="T40" fmla="*/ 62 w 3816"/>
                <a:gd name="T41" fmla="*/ 1668 h 619"/>
                <a:gd name="T42" fmla="*/ 55 w 3816"/>
                <a:gd name="T43" fmla="*/ 1873 h 619"/>
                <a:gd name="T44" fmla="*/ 36 w 3816"/>
                <a:gd name="T45" fmla="*/ 2082 h 619"/>
                <a:gd name="T46" fmla="*/ 26 w 3816"/>
                <a:gd name="T47" fmla="*/ 2189 h 619"/>
                <a:gd name="T48" fmla="*/ 16 w 3816"/>
                <a:gd name="T49" fmla="*/ 2286 h 619"/>
                <a:gd name="T50" fmla="*/ 8 w 3816"/>
                <a:gd name="T51" fmla="*/ 2497 h 619"/>
                <a:gd name="T52" fmla="*/ 1 w 3816"/>
                <a:gd name="T53" fmla="*/ 2603 h 619"/>
                <a:gd name="T54" fmla="*/ 4 w 3816"/>
                <a:gd name="T55" fmla="*/ 2711 h 61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816"/>
                <a:gd name="T85" fmla="*/ 0 h 619"/>
                <a:gd name="T86" fmla="*/ 3816 w 3816"/>
                <a:gd name="T87" fmla="*/ 619 h 61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816" h="619">
                  <a:moveTo>
                    <a:pt x="23" y="457"/>
                  </a:moveTo>
                  <a:cubicBezTo>
                    <a:pt x="70" y="463"/>
                    <a:pt x="118" y="464"/>
                    <a:pt x="164" y="474"/>
                  </a:cubicBezTo>
                  <a:cubicBezTo>
                    <a:pt x="218" y="485"/>
                    <a:pt x="267" y="516"/>
                    <a:pt x="322" y="527"/>
                  </a:cubicBezTo>
                  <a:cubicBezTo>
                    <a:pt x="462" y="554"/>
                    <a:pt x="380" y="541"/>
                    <a:pt x="568" y="562"/>
                  </a:cubicBezTo>
                  <a:cubicBezTo>
                    <a:pt x="801" y="619"/>
                    <a:pt x="1118" y="506"/>
                    <a:pt x="1358" y="474"/>
                  </a:cubicBezTo>
                  <a:cubicBezTo>
                    <a:pt x="1608" y="441"/>
                    <a:pt x="1862" y="442"/>
                    <a:pt x="2113" y="421"/>
                  </a:cubicBezTo>
                  <a:cubicBezTo>
                    <a:pt x="2389" y="398"/>
                    <a:pt x="2661" y="352"/>
                    <a:pt x="2938" y="334"/>
                  </a:cubicBezTo>
                  <a:cubicBezTo>
                    <a:pt x="3149" y="340"/>
                    <a:pt x="3360" y="336"/>
                    <a:pt x="3571" y="351"/>
                  </a:cubicBezTo>
                  <a:cubicBezTo>
                    <a:pt x="3608" y="354"/>
                    <a:pt x="3676" y="386"/>
                    <a:pt x="3676" y="386"/>
                  </a:cubicBezTo>
                  <a:cubicBezTo>
                    <a:pt x="3816" y="352"/>
                    <a:pt x="3728" y="387"/>
                    <a:pt x="3693" y="351"/>
                  </a:cubicBezTo>
                  <a:cubicBezTo>
                    <a:pt x="3680" y="338"/>
                    <a:pt x="3688" y="313"/>
                    <a:pt x="3676" y="298"/>
                  </a:cubicBezTo>
                  <a:cubicBezTo>
                    <a:pt x="3663" y="281"/>
                    <a:pt x="3641" y="275"/>
                    <a:pt x="3623" y="263"/>
                  </a:cubicBezTo>
                  <a:cubicBezTo>
                    <a:pt x="3527" y="121"/>
                    <a:pt x="3632" y="247"/>
                    <a:pt x="3290" y="193"/>
                  </a:cubicBezTo>
                  <a:cubicBezTo>
                    <a:pt x="3268" y="190"/>
                    <a:pt x="3226" y="113"/>
                    <a:pt x="3219" y="105"/>
                  </a:cubicBezTo>
                  <a:cubicBezTo>
                    <a:pt x="3172" y="48"/>
                    <a:pt x="3120" y="39"/>
                    <a:pt x="3061" y="0"/>
                  </a:cubicBezTo>
                  <a:cubicBezTo>
                    <a:pt x="3038" y="6"/>
                    <a:pt x="3012" y="6"/>
                    <a:pt x="2991" y="17"/>
                  </a:cubicBezTo>
                  <a:cubicBezTo>
                    <a:pt x="2976" y="25"/>
                    <a:pt x="2973" y="52"/>
                    <a:pt x="2956" y="53"/>
                  </a:cubicBezTo>
                  <a:cubicBezTo>
                    <a:pt x="2669" y="70"/>
                    <a:pt x="2382" y="64"/>
                    <a:pt x="2095" y="70"/>
                  </a:cubicBezTo>
                  <a:cubicBezTo>
                    <a:pt x="1733" y="163"/>
                    <a:pt x="1678" y="144"/>
                    <a:pt x="1200" y="158"/>
                  </a:cubicBezTo>
                  <a:cubicBezTo>
                    <a:pt x="986" y="178"/>
                    <a:pt x="781" y="222"/>
                    <a:pt x="568" y="246"/>
                  </a:cubicBezTo>
                  <a:cubicBezTo>
                    <a:pt x="539" y="253"/>
                    <a:pt x="475" y="266"/>
                    <a:pt x="445" y="281"/>
                  </a:cubicBezTo>
                  <a:cubicBezTo>
                    <a:pt x="426" y="291"/>
                    <a:pt x="412" y="309"/>
                    <a:pt x="392" y="316"/>
                  </a:cubicBezTo>
                  <a:cubicBezTo>
                    <a:pt x="347" y="332"/>
                    <a:pt x="299" y="339"/>
                    <a:pt x="252" y="351"/>
                  </a:cubicBezTo>
                  <a:cubicBezTo>
                    <a:pt x="228" y="357"/>
                    <a:pt x="205" y="363"/>
                    <a:pt x="181" y="369"/>
                  </a:cubicBezTo>
                  <a:cubicBezTo>
                    <a:pt x="158" y="375"/>
                    <a:pt x="111" y="386"/>
                    <a:pt x="111" y="386"/>
                  </a:cubicBezTo>
                  <a:cubicBezTo>
                    <a:pt x="93" y="398"/>
                    <a:pt x="77" y="411"/>
                    <a:pt x="58" y="421"/>
                  </a:cubicBezTo>
                  <a:cubicBezTo>
                    <a:pt x="42" y="429"/>
                    <a:pt x="19" y="426"/>
                    <a:pt x="6" y="439"/>
                  </a:cubicBezTo>
                  <a:cubicBezTo>
                    <a:pt x="0" y="445"/>
                    <a:pt x="17" y="451"/>
                    <a:pt x="23" y="457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8823" name="Group 307"/>
            <p:cNvGrpSpPr>
              <a:grpSpLocks/>
            </p:cNvGrpSpPr>
            <p:nvPr/>
          </p:nvGrpSpPr>
          <p:grpSpPr bwMode="auto">
            <a:xfrm>
              <a:off x="4302" y="1380"/>
              <a:ext cx="108" cy="987"/>
              <a:chOff x="10350" y="5040"/>
              <a:chExt cx="310" cy="2340"/>
            </a:xfrm>
          </p:grpSpPr>
          <p:sp>
            <p:nvSpPr>
              <p:cNvPr id="69073" name="Freeform 308"/>
              <p:cNvSpPr>
                <a:spLocks/>
              </p:cNvSpPr>
              <p:nvPr/>
            </p:nvSpPr>
            <p:spPr bwMode="auto">
              <a:xfrm>
                <a:off x="10350" y="5040"/>
                <a:ext cx="310" cy="2340"/>
              </a:xfrm>
              <a:custGeom>
                <a:avLst/>
                <a:gdLst>
                  <a:gd name="T0" fmla="*/ 0 w 220"/>
                  <a:gd name="T1" fmla="*/ 2340 h 2340"/>
                  <a:gd name="T2" fmla="*/ 0 w 220"/>
                  <a:gd name="T3" fmla="*/ 180 h 2340"/>
                  <a:gd name="T4" fmla="*/ 0 w 220"/>
                  <a:gd name="T5" fmla="*/ 360 h 2340"/>
                  <a:gd name="T6" fmla="*/ 433 w 220"/>
                  <a:gd name="T7" fmla="*/ 180 h 2340"/>
                  <a:gd name="T8" fmla="*/ 433 w 220"/>
                  <a:gd name="T9" fmla="*/ 360 h 2340"/>
                  <a:gd name="T10" fmla="*/ 868 w 220"/>
                  <a:gd name="T11" fmla="*/ 0 h 2340"/>
                  <a:gd name="T12" fmla="*/ 868 w 220"/>
                  <a:gd name="T13" fmla="*/ 2340 h 2340"/>
                  <a:gd name="T14" fmla="*/ 0 w 220"/>
                  <a:gd name="T15" fmla="*/ 2340 h 23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0"/>
                  <a:gd name="T25" fmla="*/ 0 h 2340"/>
                  <a:gd name="T26" fmla="*/ 220 w 220"/>
                  <a:gd name="T27" fmla="*/ 2340 h 23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0" h="2340">
                    <a:moveTo>
                      <a:pt x="0" y="2340"/>
                    </a:moveTo>
                    <a:lnTo>
                      <a:pt x="0" y="180"/>
                    </a:lnTo>
                    <a:lnTo>
                      <a:pt x="0" y="360"/>
                    </a:lnTo>
                    <a:lnTo>
                      <a:pt x="110" y="180"/>
                    </a:lnTo>
                    <a:lnTo>
                      <a:pt x="110" y="360"/>
                    </a:lnTo>
                    <a:lnTo>
                      <a:pt x="220" y="0"/>
                    </a:lnTo>
                    <a:lnTo>
                      <a:pt x="220" y="2340"/>
                    </a:lnTo>
                    <a:lnTo>
                      <a:pt x="0" y="234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074" name="Line 309"/>
              <p:cNvSpPr>
                <a:spLocks noChangeShapeType="1"/>
              </p:cNvSpPr>
              <p:nvPr/>
            </p:nvSpPr>
            <p:spPr bwMode="auto">
              <a:xfrm>
                <a:off x="10460" y="5580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075" name="Line 310"/>
              <p:cNvSpPr>
                <a:spLocks noChangeShapeType="1"/>
              </p:cNvSpPr>
              <p:nvPr/>
            </p:nvSpPr>
            <p:spPr bwMode="auto">
              <a:xfrm flipV="1">
                <a:off x="10570" y="6120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824" name="Group 311"/>
            <p:cNvGrpSpPr>
              <a:grpSpLocks/>
            </p:cNvGrpSpPr>
            <p:nvPr/>
          </p:nvGrpSpPr>
          <p:grpSpPr bwMode="auto">
            <a:xfrm>
              <a:off x="4604" y="2174"/>
              <a:ext cx="147" cy="89"/>
              <a:chOff x="3863" y="6367"/>
              <a:chExt cx="1576" cy="897"/>
            </a:xfrm>
          </p:grpSpPr>
          <p:sp>
            <p:nvSpPr>
              <p:cNvPr id="69071" name="Freeform 312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072" name="Oval 313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25" name="Group 314"/>
            <p:cNvGrpSpPr>
              <a:grpSpLocks/>
            </p:cNvGrpSpPr>
            <p:nvPr/>
          </p:nvGrpSpPr>
          <p:grpSpPr bwMode="auto">
            <a:xfrm flipH="1">
              <a:off x="3847" y="2099"/>
              <a:ext cx="210" cy="472"/>
              <a:chOff x="4630" y="5040"/>
              <a:chExt cx="770" cy="1980"/>
            </a:xfrm>
          </p:grpSpPr>
          <p:sp>
            <p:nvSpPr>
              <p:cNvPr id="69065" name="Oval 315"/>
              <p:cNvSpPr>
                <a:spLocks noChangeArrowheads="1"/>
              </p:cNvSpPr>
              <p:nvPr/>
            </p:nvSpPr>
            <p:spPr bwMode="auto">
              <a:xfrm>
                <a:off x="4630" y="522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066" name="Oval 316"/>
              <p:cNvSpPr>
                <a:spLocks noChangeArrowheads="1"/>
              </p:cNvSpPr>
              <p:nvPr/>
            </p:nvSpPr>
            <p:spPr bwMode="auto">
              <a:xfrm>
                <a:off x="4960" y="504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067" name="Oval 317"/>
              <p:cNvSpPr>
                <a:spLocks noChangeArrowheads="1"/>
              </p:cNvSpPr>
              <p:nvPr/>
            </p:nvSpPr>
            <p:spPr bwMode="auto">
              <a:xfrm>
                <a:off x="4960" y="558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69068" name="Group 318"/>
              <p:cNvGrpSpPr>
                <a:grpSpLocks/>
              </p:cNvGrpSpPr>
              <p:nvPr/>
            </p:nvGrpSpPr>
            <p:grpSpPr bwMode="auto">
              <a:xfrm>
                <a:off x="4740" y="5220"/>
                <a:ext cx="477" cy="1800"/>
                <a:chOff x="4740" y="5220"/>
                <a:chExt cx="477" cy="1800"/>
              </a:xfrm>
            </p:grpSpPr>
            <p:sp>
              <p:nvSpPr>
                <p:cNvPr id="69069" name="Freeform 319"/>
                <p:cNvSpPr>
                  <a:spLocks/>
                </p:cNvSpPr>
                <p:nvPr/>
              </p:nvSpPr>
              <p:spPr bwMode="auto">
                <a:xfrm>
                  <a:off x="4850" y="5220"/>
                  <a:ext cx="330" cy="1800"/>
                </a:xfrm>
                <a:custGeom>
                  <a:avLst/>
                  <a:gdLst>
                    <a:gd name="T0" fmla="*/ 0 w 330"/>
                    <a:gd name="T1" fmla="*/ 1800 h 1800"/>
                    <a:gd name="T2" fmla="*/ 110 w 330"/>
                    <a:gd name="T3" fmla="*/ 1440 h 1800"/>
                    <a:gd name="T4" fmla="*/ 110 w 330"/>
                    <a:gd name="T5" fmla="*/ 720 h 1800"/>
                    <a:gd name="T6" fmla="*/ 330 w 330"/>
                    <a:gd name="T7" fmla="*/ 0 h 18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30"/>
                    <a:gd name="T13" fmla="*/ 0 h 1800"/>
                    <a:gd name="T14" fmla="*/ 330 w 330"/>
                    <a:gd name="T15" fmla="*/ 1800 h 18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30" h="1800">
                      <a:moveTo>
                        <a:pt x="0" y="1800"/>
                      </a:moveTo>
                      <a:cubicBezTo>
                        <a:pt x="46" y="1710"/>
                        <a:pt x="92" y="1620"/>
                        <a:pt x="110" y="1440"/>
                      </a:cubicBezTo>
                      <a:cubicBezTo>
                        <a:pt x="128" y="1260"/>
                        <a:pt x="73" y="960"/>
                        <a:pt x="110" y="720"/>
                      </a:cubicBezTo>
                      <a:cubicBezTo>
                        <a:pt x="147" y="480"/>
                        <a:pt x="238" y="240"/>
                        <a:pt x="330" y="0"/>
                      </a:cubicBezTo>
                    </a:path>
                  </a:pathLst>
                </a:custGeom>
                <a:noFill/>
                <a:ln w="285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70" name="Freeform 320"/>
                <p:cNvSpPr>
                  <a:spLocks/>
                </p:cNvSpPr>
                <p:nvPr/>
              </p:nvSpPr>
              <p:spPr bwMode="auto">
                <a:xfrm>
                  <a:off x="4740" y="5400"/>
                  <a:ext cx="477" cy="1080"/>
                </a:xfrm>
                <a:custGeom>
                  <a:avLst/>
                  <a:gdLst>
                    <a:gd name="T0" fmla="*/ 220 w 477"/>
                    <a:gd name="T1" fmla="*/ 1080 h 1080"/>
                    <a:gd name="T2" fmla="*/ 440 w 477"/>
                    <a:gd name="T3" fmla="*/ 720 h 1080"/>
                    <a:gd name="T4" fmla="*/ 0 w 477"/>
                    <a:gd name="T5" fmla="*/ 0 h 1080"/>
                    <a:gd name="T6" fmla="*/ 0 60000 65536"/>
                    <a:gd name="T7" fmla="*/ 0 60000 65536"/>
                    <a:gd name="T8" fmla="*/ 0 60000 65536"/>
                    <a:gd name="T9" fmla="*/ 0 w 477"/>
                    <a:gd name="T10" fmla="*/ 0 h 1080"/>
                    <a:gd name="T11" fmla="*/ 477 w 477"/>
                    <a:gd name="T12" fmla="*/ 1080 h 10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77" h="1080">
                      <a:moveTo>
                        <a:pt x="220" y="1080"/>
                      </a:moveTo>
                      <a:cubicBezTo>
                        <a:pt x="348" y="990"/>
                        <a:pt x="477" y="900"/>
                        <a:pt x="440" y="720"/>
                      </a:cubicBezTo>
                      <a:cubicBezTo>
                        <a:pt x="403" y="540"/>
                        <a:pt x="201" y="270"/>
                        <a:pt x="0" y="0"/>
                      </a:cubicBezTo>
                    </a:path>
                  </a:pathLst>
                </a:custGeom>
                <a:noFill/>
                <a:ln w="1905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8826" name="Group 321"/>
            <p:cNvGrpSpPr>
              <a:grpSpLocks/>
            </p:cNvGrpSpPr>
            <p:nvPr/>
          </p:nvGrpSpPr>
          <p:grpSpPr bwMode="auto">
            <a:xfrm>
              <a:off x="4436" y="1812"/>
              <a:ext cx="184" cy="652"/>
              <a:chOff x="4410" y="5580"/>
              <a:chExt cx="330" cy="2340"/>
            </a:xfrm>
          </p:grpSpPr>
          <p:sp>
            <p:nvSpPr>
              <p:cNvPr id="69063" name="AutoShape 322"/>
              <p:cNvSpPr>
                <a:spLocks noChangeArrowheads="1"/>
              </p:cNvSpPr>
              <p:nvPr/>
            </p:nvSpPr>
            <p:spPr bwMode="auto">
              <a:xfrm>
                <a:off x="4410" y="5580"/>
                <a:ext cx="330" cy="117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064" name="Rectangle 323"/>
              <p:cNvSpPr>
                <a:spLocks noChangeArrowheads="1"/>
              </p:cNvSpPr>
              <p:nvPr/>
            </p:nvSpPr>
            <p:spPr bwMode="auto">
              <a:xfrm>
                <a:off x="4542" y="6750"/>
                <a:ext cx="66" cy="117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27" name="Group 324"/>
            <p:cNvGrpSpPr>
              <a:grpSpLocks/>
            </p:cNvGrpSpPr>
            <p:nvPr/>
          </p:nvGrpSpPr>
          <p:grpSpPr bwMode="auto">
            <a:xfrm>
              <a:off x="3656" y="2317"/>
              <a:ext cx="154" cy="411"/>
              <a:chOff x="4410" y="5580"/>
              <a:chExt cx="330" cy="2340"/>
            </a:xfrm>
          </p:grpSpPr>
          <p:sp>
            <p:nvSpPr>
              <p:cNvPr id="69061" name="AutoShape 325"/>
              <p:cNvSpPr>
                <a:spLocks noChangeArrowheads="1"/>
              </p:cNvSpPr>
              <p:nvPr/>
            </p:nvSpPr>
            <p:spPr bwMode="auto">
              <a:xfrm>
                <a:off x="4410" y="5580"/>
                <a:ext cx="330" cy="117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062" name="Rectangle 326"/>
              <p:cNvSpPr>
                <a:spLocks noChangeArrowheads="1"/>
              </p:cNvSpPr>
              <p:nvPr/>
            </p:nvSpPr>
            <p:spPr bwMode="auto">
              <a:xfrm>
                <a:off x="4542" y="6750"/>
                <a:ext cx="66" cy="117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28" name="Group 327"/>
            <p:cNvGrpSpPr>
              <a:grpSpLocks/>
            </p:cNvGrpSpPr>
            <p:nvPr/>
          </p:nvGrpSpPr>
          <p:grpSpPr bwMode="auto">
            <a:xfrm>
              <a:off x="4010" y="2090"/>
              <a:ext cx="255" cy="576"/>
              <a:chOff x="4410" y="5580"/>
              <a:chExt cx="330" cy="2340"/>
            </a:xfrm>
          </p:grpSpPr>
          <p:sp>
            <p:nvSpPr>
              <p:cNvPr id="69059" name="AutoShape 328"/>
              <p:cNvSpPr>
                <a:spLocks noChangeArrowheads="1"/>
              </p:cNvSpPr>
              <p:nvPr/>
            </p:nvSpPr>
            <p:spPr bwMode="auto">
              <a:xfrm>
                <a:off x="4410" y="5580"/>
                <a:ext cx="330" cy="117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80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9060" name="Rectangle 329"/>
              <p:cNvSpPr>
                <a:spLocks noChangeArrowheads="1"/>
              </p:cNvSpPr>
              <p:nvPr/>
            </p:nvSpPr>
            <p:spPr bwMode="auto">
              <a:xfrm>
                <a:off x="4542" y="6750"/>
                <a:ext cx="66" cy="117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29" name="Group 330"/>
            <p:cNvGrpSpPr>
              <a:grpSpLocks/>
            </p:cNvGrpSpPr>
            <p:nvPr/>
          </p:nvGrpSpPr>
          <p:grpSpPr bwMode="auto">
            <a:xfrm>
              <a:off x="4655" y="1969"/>
              <a:ext cx="197" cy="563"/>
              <a:chOff x="3860" y="10260"/>
              <a:chExt cx="445" cy="2880"/>
            </a:xfrm>
          </p:grpSpPr>
          <p:grpSp>
            <p:nvGrpSpPr>
              <p:cNvPr id="69050" name="Group 331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9057" name="Freeform 332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58" name="Freeform 333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9051" name="Group 334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9055" name="Freeform 335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56" name="Freeform 336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9052" name="Group 337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9053" name="AutoShape 338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9054" name="Rectangle 339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830" name="Group 340"/>
            <p:cNvGrpSpPr>
              <a:grpSpLocks/>
            </p:cNvGrpSpPr>
            <p:nvPr/>
          </p:nvGrpSpPr>
          <p:grpSpPr bwMode="auto">
            <a:xfrm rot="-150222">
              <a:off x="4599" y="2220"/>
              <a:ext cx="803" cy="264"/>
              <a:chOff x="1880" y="10392"/>
              <a:chExt cx="5546" cy="2599"/>
            </a:xfrm>
          </p:grpSpPr>
          <p:grpSp>
            <p:nvGrpSpPr>
              <p:cNvPr id="68970" name="Group 341"/>
              <p:cNvGrpSpPr>
                <a:grpSpLocks/>
              </p:cNvGrpSpPr>
              <p:nvPr/>
            </p:nvGrpSpPr>
            <p:grpSpPr bwMode="auto">
              <a:xfrm>
                <a:off x="408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9035" name="Group 342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48" name="Freeform 34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49" name="Freeform 34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36" name="Group 345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46" name="Freeform 34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47" name="Freeform 34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37" name="Group 348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44" name="Freeform 34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45" name="Freeform 35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38" name="Group 351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42" name="Freeform 35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43" name="Freeform 35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39" name="Group 354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40" name="Freeform 35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41" name="Freeform 35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971" name="Group 357"/>
              <p:cNvGrpSpPr>
                <a:grpSpLocks/>
              </p:cNvGrpSpPr>
              <p:nvPr/>
            </p:nvGrpSpPr>
            <p:grpSpPr bwMode="auto">
              <a:xfrm>
                <a:off x="507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9020" name="Group 358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33" name="Freeform 35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34" name="Freeform 36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21" name="Group 361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31" name="Freeform 36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32" name="Freeform 36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22" name="Group 364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29" name="Freeform 36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30" name="Freeform 36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23" name="Group 367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27" name="Freeform 36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28" name="Freeform 36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24" name="Group 370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25" name="Freeform 37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26" name="Freeform 37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972" name="Group 373"/>
              <p:cNvGrpSpPr>
                <a:grpSpLocks/>
              </p:cNvGrpSpPr>
              <p:nvPr/>
            </p:nvGrpSpPr>
            <p:grpSpPr bwMode="auto">
              <a:xfrm>
                <a:off x="3000" y="10632"/>
                <a:ext cx="2356" cy="2359"/>
                <a:chOff x="2760" y="10392"/>
                <a:chExt cx="2356" cy="2359"/>
              </a:xfrm>
            </p:grpSpPr>
            <p:grpSp>
              <p:nvGrpSpPr>
                <p:cNvPr id="69005" name="Group 374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18" name="Freeform 37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19" name="Freeform 37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06" name="Group 377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16" name="Freeform 37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17" name="Freeform 37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07" name="Group 380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14" name="Freeform 38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15" name="Freeform 38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08" name="Group 383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12" name="Freeform 38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13" name="Freeform 38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9009" name="Group 386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10" name="Freeform 38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11" name="Freeform 38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973" name="Group 389"/>
              <p:cNvGrpSpPr>
                <a:grpSpLocks/>
              </p:cNvGrpSpPr>
              <p:nvPr/>
            </p:nvGrpSpPr>
            <p:grpSpPr bwMode="auto">
              <a:xfrm>
                <a:off x="2760" y="10392"/>
                <a:ext cx="2356" cy="2359"/>
                <a:chOff x="2760" y="10392"/>
                <a:chExt cx="2356" cy="2359"/>
              </a:xfrm>
            </p:grpSpPr>
            <p:grpSp>
              <p:nvGrpSpPr>
                <p:cNvPr id="68990" name="Group 390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03" name="Freeform 39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04" name="Freeform 39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91" name="Group 393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9001" name="Freeform 39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02" name="Freeform 39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92" name="Group 396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99" name="Freeform 39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000" name="Freeform 39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93" name="Group 399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97" name="Freeform 40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98" name="Freeform 40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94" name="Group 402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95" name="Freeform 40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96" name="Freeform 40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974" name="Group 405"/>
              <p:cNvGrpSpPr>
                <a:grpSpLocks/>
              </p:cNvGrpSpPr>
              <p:nvPr/>
            </p:nvGrpSpPr>
            <p:grpSpPr bwMode="auto">
              <a:xfrm>
                <a:off x="1880" y="10440"/>
                <a:ext cx="2356" cy="2359"/>
                <a:chOff x="2760" y="10392"/>
                <a:chExt cx="2356" cy="2359"/>
              </a:xfrm>
            </p:grpSpPr>
            <p:grpSp>
              <p:nvGrpSpPr>
                <p:cNvPr id="68975" name="Group 406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88" name="Freeform 40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89" name="Freeform 40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76" name="Group 409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86" name="Freeform 41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87" name="Freeform 41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77" name="Group 412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84" name="Freeform 41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85" name="Freeform 41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78" name="Group 415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82" name="Freeform 41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83" name="Freeform 41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79" name="Group 418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80" name="Freeform 41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81" name="Freeform 42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68831" name="Group 421"/>
            <p:cNvGrpSpPr>
              <a:grpSpLocks/>
            </p:cNvGrpSpPr>
            <p:nvPr/>
          </p:nvGrpSpPr>
          <p:grpSpPr bwMode="auto">
            <a:xfrm flipH="1">
              <a:off x="4924" y="2174"/>
              <a:ext cx="113" cy="81"/>
              <a:chOff x="3863" y="6367"/>
              <a:chExt cx="1576" cy="897"/>
            </a:xfrm>
          </p:grpSpPr>
          <p:sp>
            <p:nvSpPr>
              <p:cNvPr id="68968" name="Freeform 422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69" name="Oval 423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32" name="Group 424"/>
            <p:cNvGrpSpPr>
              <a:grpSpLocks/>
            </p:cNvGrpSpPr>
            <p:nvPr/>
          </p:nvGrpSpPr>
          <p:grpSpPr bwMode="auto">
            <a:xfrm>
              <a:off x="4211" y="2383"/>
              <a:ext cx="114" cy="81"/>
              <a:chOff x="3863" y="6367"/>
              <a:chExt cx="1576" cy="897"/>
            </a:xfrm>
          </p:grpSpPr>
          <p:sp>
            <p:nvSpPr>
              <p:cNvPr id="68966" name="Freeform 425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67" name="Oval 426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33" name="Group 427"/>
            <p:cNvGrpSpPr>
              <a:grpSpLocks/>
            </p:cNvGrpSpPr>
            <p:nvPr/>
          </p:nvGrpSpPr>
          <p:grpSpPr bwMode="auto">
            <a:xfrm>
              <a:off x="4972" y="2331"/>
              <a:ext cx="147" cy="81"/>
              <a:chOff x="3863" y="6367"/>
              <a:chExt cx="1576" cy="897"/>
            </a:xfrm>
          </p:grpSpPr>
          <p:sp>
            <p:nvSpPr>
              <p:cNvPr id="68964" name="Freeform 428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65" name="Oval 429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34" name="Group 430"/>
            <p:cNvGrpSpPr>
              <a:grpSpLocks/>
            </p:cNvGrpSpPr>
            <p:nvPr/>
          </p:nvGrpSpPr>
          <p:grpSpPr bwMode="auto">
            <a:xfrm>
              <a:off x="4655" y="2373"/>
              <a:ext cx="147" cy="81"/>
              <a:chOff x="3863" y="6367"/>
              <a:chExt cx="1576" cy="897"/>
            </a:xfrm>
          </p:grpSpPr>
          <p:sp>
            <p:nvSpPr>
              <p:cNvPr id="68962" name="Freeform 431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63" name="Oval 432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35" name="Group 433"/>
            <p:cNvGrpSpPr>
              <a:grpSpLocks/>
            </p:cNvGrpSpPr>
            <p:nvPr/>
          </p:nvGrpSpPr>
          <p:grpSpPr bwMode="auto">
            <a:xfrm flipH="1">
              <a:off x="4377" y="2380"/>
              <a:ext cx="113" cy="81"/>
              <a:chOff x="3863" y="6367"/>
              <a:chExt cx="1576" cy="897"/>
            </a:xfrm>
          </p:grpSpPr>
          <p:sp>
            <p:nvSpPr>
              <p:cNvPr id="68960" name="Freeform 434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61" name="Oval 435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36" name="Group 436"/>
            <p:cNvGrpSpPr>
              <a:grpSpLocks/>
            </p:cNvGrpSpPr>
            <p:nvPr/>
          </p:nvGrpSpPr>
          <p:grpSpPr bwMode="auto">
            <a:xfrm>
              <a:off x="5091" y="1688"/>
              <a:ext cx="413" cy="113"/>
              <a:chOff x="3860" y="11869"/>
              <a:chExt cx="445" cy="247"/>
            </a:xfrm>
          </p:grpSpPr>
          <p:sp>
            <p:nvSpPr>
              <p:cNvPr id="68958" name="Freeform 437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59" name="Freeform 438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837" name="Group 439"/>
            <p:cNvGrpSpPr>
              <a:grpSpLocks/>
            </p:cNvGrpSpPr>
            <p:nvPr/>
          </p:nvGrpSpPr>
          <p:grpSpPr bwMode="auto">
            <a:xfrm>
              <a:off x="5091" y="1885"/>
              <a:ext cx="408" cy="114"/>
              <a:chOff x="3860" y="11869"/>
              <a:chExt cx="445" cy="247"/>
            </a:xfrm>
          </p:grpSpPr>
          <p:sp>
            <p:nvSpPr>
              <p:cNvPr id="68956" name="Freeform 440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57" name="Freeform 441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838" name="Group 442"/>
            <p:cNvGrpSpPr>
              <a:grpSpLocks/>
            </p:cNvGrpSpPr>
            <p:nvPr/>
          </p:nvGrpSpPr>
          <p:grpSpPr bwMode="auto">
            <a:xfrm>
              <a:off x="5091" y="1027"/>
              <a:ext cx="408" cy="1320"/>
              <a:chOff x="4740" y="11160"/>
              <a:chExt cx="440" cy="2880"/>
            </a:xfrm>
          </p:grpSpPr>
          <p:sp>
            <p:nvSpPr>
              <p:cNvPr id="68954" name="AutoShape 443"/>
              <p:cNvSpPr>
                <a:spLocks noChangeArrowheads="1"/>
              </p:cNvSpPr>
              <p:nvPr/>
            </p:nvSpPr>
            <p:spPr bwMode="auto">
              <a:xfrm>
                <a:off x="4740" y="11160"/>
                <a:ext cx="440" cy="144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8955" name="Rectangle 444"/>
              <p:cNvSpPr>
                <a:spLocks noChangeArrowheads="1"/>
              </p:cNvSpPr>
              <p:nvPr/>
            </p:nvSpPr>
            <p:spPr bwMode="auto">
              <a:xfrm>
                <a:off x="4916" y="12600"/>
                <a:ext cx="88" cy="144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839" name="Group 445"/>
            <p:cNvGrpSpPr>
              <a:grpSpLocks/>
            </p:cNvGrpSpPr>
            <p:nvPr/>
          </p:nvGrpSpPr>
          <p:grpSpPr bwMode="auto">
            <a:xfrm>
              <a:off x="4798" y="969"/>
              <a:ext cx="247" cy="1535"/>
              <a:chOff x="3860" y="10260"/>
              <a:chExt cx="445" cy="2880"/>
            </a:xfrm>
          </p:grpSpPr>
          <p:grpSp>
            <p:nvGrpSpPr>
              <p:cNvPr id="68945" name="Group 446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952" name="Freeform 447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953" name="Freeform 448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946" name="Group 449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950" name="Freeform 450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951" name="Freeform 451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947" name="Group 452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948" name="AutoShape 453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949" name="Rectangle 454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840" name="Group 455"/>
            <p:cNvGrpSpPr>
              <a:grpSpLocks/>
            </p:cNvGrpSpPr>
            <p:nvPr/>
          </p:nvGrpSpPr>
          <p:grpSpPr bwMode="auto">
            <a:xfrm>
              <a:off x="4456" y="1827"/>
              <a:ext cx="247" cy="131"/>
              <a:chOff x="3860" y="11869"/>
              <a:chExt cx="445" cy="247"/>
            </a:xfrm>
          </p:grpSpPr>
          <p:sp>
            <p:nvSpPr>
              <p:cNvPr id="68943" name="Freeform 456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44" name="Freeform 457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841" name="Group 458"/>
            <p:cNvGrpSpPr>
              <a:grpSpLocks/>
            </p:cNvGrpSpPr>
            <p:nvPr/>
          </p:nvGrpSpPr>
          <p:grpSpPr bwMode="auto">
            <a:xfrm>
              <a:off x="4456" y="2024"/>
              <a:ext cx="244" cy="132"/>
              <a:chOff x="3860" y="11869"/>
              <a:chExt cx="445" cy="247"/>
            </a:xfrm>
          </p:grpSpPr>
          <p:sp>
            <p:nvSpPr>
              <p:cNvPr id="68941" name="Freeform 459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42" name="Freeform 460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842" name="Group 461"/>
            <p:cNvGrpSpPr>
              <a:grpSpLocks/>
            </p:cNvGrpSpPr>
            <p:nvPr/>
          </p:nvGrpSpPr>
          <p:grpSpPr bwMode="auto">
            <a:xfrm>
              <a:off x="3884" y="1827"/>
              <a:ext cx="246" cy="131"/>
              <a:chOff x="3860" y="11869"/>
              <a:chExt cx="445" cy="247"/>
            </a:xfrm>
          </p:grpSpPr>
          <p:sp>
            <p:nvSpPr>
              <p:cNvPr id="68939" name="Freeform 462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40" name="Freeform 463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843" name="Group 464"/>
            <p:cNvGrpSpPr>
              <a:grpSpLocks/>
            </p:cNvGrpSpPr>
            <p:nvPr/>
          </p:nvGrpSpPr>
          <p:grpSpPr bwMode="auto">
            <a:xfrm>
              <a:off x="3884" y="2024"/>
              <a:ext cx="243" cy="132"/>
              <a:chOff x="3860" y="11869"/>
              <a:chExt cx="445" cy="247"/>
            </a:xfrm>
          </p:grpSpPr>
          <p:sp>
            <p:nvSpPr>
              <p:cNvPr id="68937" name="Freeform 465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38" name="Freeform 466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844" name="AutoShape 467"/>
            <p:cNvSpPr>
              <a:spLocks noChangeArrowheads="1"/>
            </p:cNvSpPr>
            <p:nvPr/>
          </p:nvSpPr>
          <p:spPr bwMode="auto">
            <a:xfrm>
              <a:off x="3733" y="1027"/>
              <a:ext cx="598" cy="742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006600"/>
                </a:gs>
                <a:gs pos="100000">
                  <a:srgbClr val="002F00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8845" name="Rectangle 468"/>
            <p:cNvSpPr>
              <a:spLocks noChangeArrowheads="1"/>
            </p:cNvSpPr>
            <p:nvPr/>
          </p:nvSpPr>
          <p:spPr bwMode="auto">
            <a:xfrm>
              <a:off x="4000" y="1773"/>
              <a:ext cx="90" cy="767"/>
            </a:xfrm>
            <a:prstGeom prst="rect">
              <a:avLst/>
            </a:prstGeom>
            <a:gradFill rotWithShape="0">
              <a:gsLst>
                <a:gs pos="0">
                  <a:srgbClr val="66330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68846" name="Group 469"/>
            <p:cNvGrpSpPr>
              <a:grpSpLocks/>
            </p:cNvGrpSpPr>
            <p:nvPr/>
          </p:nvGrpSpPr>
          <p:grpSpPr bwMode="auto">
            <a:xfrm>
              <a:off x="3976" y="2313"/>
              <a:ext cx="802" cy="264"/>
              <a:chOff x="1880" y="10392"/>
              <a:chExt cx="5546" cy="2599"/>
            </a:xfrm>
          </p:grpSpPr>
          <p:grpSp>
            <p:nvGrpSpPr>
              <p:cNvPr id="68857" name="Group 470"/>
              <p:cNvGrpSpPr>
                <a:grpSpLocks/>
              </p:cNvGrpSpPr>
              <p:nvPr/>
            </p:nvGrpSpPr>
            <p:grpSpPr bwMode="auto">
              <a:xfrm>
                <a:off x="408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8922" name="Group 471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35" name="Freeform 47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36" name="Freeform 47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23" name="Group 474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33" name="Freeform 47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34" name="Freeform 47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24" name="Group 477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31" name="Freeform 47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32" name="Freeform 47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25" name="Group 480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29" name="Freeform 48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30" name="Freeform 48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26" name="Group 483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27" name="Freeform 48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28" name="Freeform 48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858" name="Group 486"/>
              <p:cNvGrpSpPr>
                <a:grpSpLocks/>
              </p:cNvGrpSpPr>
              <p:nvPr/>
            </p:nvGrpSpPr>
            <p:grpSpPr bwMode="auto">
              <a:xfrm>
                <a:off x="507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8907" name="Group 487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20" name="Freeform 48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21" name="Freeform 48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08" name="Group 490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18" name="Freeform 49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19" name="Freeform 49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09" name="Group 493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16" name="Freeform 49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17" name="Freeform 49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10" name="Group 496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14" name="Freeform 49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15" name="Freeform 49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911" name="Group 499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12" name="Freeform 50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13" name="Freeform 50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859" name="Group 502"/>
              <p:cNvGrpSpPr>
                <a:grpSpLocks/>
              </p:cNvGrpSpPr>
              <p:nvPr/>
            </p:nvGrpSpPr>
            <p:grpSpPr bwMode="auto">
              <a:xfrm>
                <a:off x="3000" y="10632"/>
                <a:ext cx="2356" cy="2359"/>
                <a:chOff x="2760" y="10392"/>
                <a:chExt cx="2356" cy="2359"/>
              </a:xfrm>
            </p:grpSpPr>
            <p:grpSp>
              <p:nvGrpSpPr>
                <p:cNvPr id="68892" name="Group 503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05" name="Freeform 50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06" name="Freeform 50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93" name="Group 506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03" name="Freeform 50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04" name="Freeform 50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94" name="Group 509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901" name="Freeform 51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02" name="Freeform 51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95" name="Group 512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99" name="Freeform 51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900" name="Freeform 51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96" name="Group 515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97" name="Freeform 51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98" name="Freeform 51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860" name="Group 518"/>
              <p:cNvGrpSpPr>
                <a:grpSpLocks/>
              </p:cNvGrpSpPr>
              <p:nvPr/>
            </p:nvGrpSpPr>
            <p:grpSpPr bwMode="auto">
              <a:xfrm>
                <a:off x="2760" y="10392"/>
                <a:ext cx="2356" cy="2359"/>
                <a:chOff x="2760" y="10392"/>
                <a:chExt cx="2356" cy="2359"/>
              </a:xfrm>
            </p:grpSpPr>
            <p:grpSp>
              <p:nvGrpSpPr>
                <p:cNvPr id="68877" name="Group 519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90" name="Freeform 52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91" name="Freeform 52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78" name="Group 522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88" name="Freeform 52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89" name="Freeform 52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79" name="Group 525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86" name="Freeform 52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87" name="Freeform 52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80" name="Group 528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84" name="Freeform 52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85" name="Freeform 53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81" name="Group 531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82" name="Freeform 53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83" name="Freeform 53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861" name="Group 534"/>
              <p:cNvGrpSpPr>
                <a:grpSpLocks/>
              </p:cNvGrpSpPr>
              <p:nvPr/>
            </p:nvGrpSpPr>
            <p:grpSpPr bwMode="auto">
              <a:xfrm>
                <a:off x="1880" y="10440"/>
                <a:ext cx="2356" cy="2359"/>
                <a:chOff x="2760" y="10392"/>
                <a:chExt cx="2356" cy="2359"/>
              </a:xfrm>
            </p:grpSpPr>
            <p:grpSp>
              <p:nvGrpSpPr>
                <p:cNvPr id="68862" name="Group 535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75" name="Freeform 53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76" name="Freeform 53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63" name="Group 538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73" name="Freeform 53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74" name="Freeform 54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64" name="Group 541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71" name="Freeform 54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72" name="Freeform 54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65" name="Group 544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69" name="Freeform 54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70" name="Freeform 54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866" name="Group 547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867" name="Freeform 54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868" name="Freeform 54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68847" name="Group 550"/>
            <p:cNvGrpSpPr>
              <a:grpSpLocks/>
            </p:cNvGrpSpPr>
            <p:nvPr/>
          </p:nvGrpSpPr>
          <p:grpSpPr bwMode="auto">
            <a:xfrm flipH="1">
              <a:off x="4976" y="1926"/>
              <a:ext cx="210" cy="472"/>
              <a:chOff x="4630" y="5040"/>
              <a:chExt cx="770" cy="1980"/>
            </a:xfrm>
          </p:grpSpPr>
          <p:sp>
            <p:nvSpPr>
              <p:cNvPr id="68851" name="Oval 551"/>
              <p:cNvSpPr>
                <a:spLocks noChangeArrowheads="1"/>
              </p:cNvSpPr>
              <p:nvPr/>
            </p:nvSpPr>
            <p:spPr bwMode="auto">
              <a:xfrm>
                <a:off x="4630" y="522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8852" name="Oval 552"/>
              <p:cNvSpPr>
                <a:spLocks noChangeArrowheads="1"/>
              </p:cNvSpPr>
              <p:nvPr/>
            </p:nvSpPr>
            <p:spPr bwMode="auto">
              <a:xfrm>
                <a:off x="4960" y="504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8853" name="Oval 553"/>
              <p:cNvSpPr>
                <a:spLocks noChangeArrowheads="1"/>
              </p:cNvSpPr>
              <p:nvPr/>
            </p:nvSpPr>
            <p:spPr bwMode="auto">
              <a:xfrm>
                <a:off x="4960" y="558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68854" name="Group 554"/>
              <p:cNvGrpSpPr>
                <a:grpSpLocks/>
              </p:cNvGrpSpPr>
              <p:nvPr/>
            </p:nvGrpSpPr>
            <p:grpSpPr bwMode="auto">
              <a:xfrm>
                <a:off x="4740" y="5220"/>
                <a:ext cx="477" cy="1800"/>
                <a:chOff x="4740" y="5220"/>
                <a:chExt cx="477" cy="1800"/>
              </a:xfrm>
            </p:grpSpPr>
            <p:sp>
              <p:nvSpPr>
                <p:cNvPr id="68855" name="Freeform 555"/>
                <p:cNvSpPr>
                  <a:spLocks/>
                </p:cNvSpPr>
                <p:nvPr/>
              </p:nvSpPr>
              <p:spPr bwMode="auto">
                <a:xfrm>
                  <a:off x="4850" y="5220"/>
                  <a:ext cx="330" cy="1800"/>
                </a:xfrm>
                <a:custGeom>
                  <a:avLst/>
                  <a:gdLst>
                    <a:gd name="T0" fmla="*/ 0 w 330"/>
                    <a:gd name="T1" fmla="*/ 1800 h 1800"/>
                    <a:gd name="T2" fmla="*/ 110 w 330"/>
                    <a:gd name="T3" fmla="*/ 1440 h 1800"/>
                    <a:gd name="T4" fmla="*/ 110 w 330"/>
                    <a:gd name="T5" fmla="*/ 720 h 1800"/>
                    <a:gd name="T6" fmla="*/ 330 w 330"/>
                    <a:gd name="T7" fmla="*/ 0 h 18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30"/>
                    <a:gd name="T13" fmla="*/ 0 h 1800"/>
                    <a:gd name="T14" fmla="*/ 330 w 330"/>
                    <a:gd name="T15" fmla="*/ 1800 h 18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30" h="1800">
                      <a:moveTo>
                        <a:pt x="0" y="1800"/>
                      </a:moveTo>
                      <a:cubicBezTo>
                        <a:pt x="46" y="1710"/>
                        <a:pt x="92" y="1620"/>
                        <a:pt x="110" y="1440"/>
                      </a:cubicBezTo>
                      <a:cubicBezTo>
                        <a:pt x="128" y="1260"/>
                        <a:pt x="73" y="960"/>
                        <a:pt x="110" y="720"/>
                      </a:cubicBezTo>
                      <a:cubicBezTo>
                        <a:pt x="147" y="480"/>
                        <a:pt x="238" y="240"/>
                        <a:pt x="330" y="0"/>
                      </a:cubicBezTo>
                    </a:path>
                  </a:pathLst>
                </a:custGeom>
                <a:noFill/>
                <a:ln w="285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56" name="Freeform 556"/>
                <p:cNvSpPr>
                  <a:spLocks/>
                </p:cNvSpPr>
                <p:nvPr/>
              </p:nvSpPr>
              <p:spPr bwMode="auto">
                <a:xfrm>
                  <a:off x="4740" y="5400"/>
                  <a:ext cx="477" cy="1080"/>
                </a:xfrm>
                <a:custGeom>
                  <a:avLst/>
                  <a:gdLst>
                    <a:gd name="T0" fmla="*/ 220 w 477"/>
                    <a:gd name="T1" fmla="*/ 1080 h 1080"/>
                    <a:gd name="T2" fmla="*/ 440 w 477"/>
                    <a:gd name="T3" fmla="*/ 720 h 1080"/>
                    <a:gd name="T4" fmla="*/ 0 w 477"/>
                    <a:gd name="T5" fmla="*/ 0 h 1080"/>
                    <a:gd name="T6" fmla="*/ 0 60000 65536"/>
                    <a:gd name="T7" fmla="*/ 0 60000 65536"/>
                    <a:gd name="T8" fmla="*/ 0 60000 65536"/>
                    <a:gd name="T9" fmla="*/ 0 w 477"/>
                    <a:gd name="T10" fmla="*/ 0 h 1080"/>
                    <a:gd name="T11" fmla="*/ 477 w 477"/>
                    <a:gd name="T12" fmla="*/ 1080 h 10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77" h="1080">
                      <a:moveTo>
                        <a:pt x="220" y="1080"/>
                      </a:moveTo>
                      <a:cubicBezTo>
                        <a:pt x="348" y="990"/>
                        <a:pt x="477" y="900"/>
                        <a:pt x="440" y="720"/>
                      </a:cubicBezTo>
                      <a:cubicBezTo>
                        <a:pt x="403" y="540"/>
                        <a:pt x="201" y="270"/>
                        <a:pt x="0" y="0"/>
                      </a:cubicBezTo>
                    </a:path>
                  </a:pathLst>
                </a:custGeom>
                <a:noFill/>
                <a:ln w="1905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8848" name="Group 557"/>
            <p:cNvGrpSpPr>
              <a:grpSpLocks/>
            </p:cNvGrpSpPr>
            <p:nvPr/>
          </p:nvGrpSpPr>
          <p:grpSpPr bwMode="auto">
            <a:xfrm>
              <a:off x="3326" y="1324"/>
              <a:ext cx="407" cy="1320"/>
              <a:chOff x="4740" y="11160"/>
              <a:chExt cx="440" cy="2880"/>
            </a:xfrm>
          </p:grpSpPr>
          <p:sp>
            <p:nvSpPr>
              <p:cNvPr id="68849" name="AutoShape 558"/>
              <p:cNvSpPr>
                <a:spLocks noChangeArrowheads="1"/>
              </p:cNvSpPr>
              <p:nvPr/>
            </p:nvSpPr>
            <p:spPr bwMode="auto">
              <a:xfrm>
                <a:off x="4740" y="11160"/>
                <a:ext cx="440" cy="144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8850" name="Rectangle 559"/>
              <p:cNvSpPr>
                <a:spLocks noChangeArrowheads="1"/>
              </p:cNvSpPr>
              <p:nvPr/>
            </p:nvSpPr>
            <p:spPr bwMode="auto">
              <a:xfrm>
                <a:off x="4916" y="12600"/>
                <a:ext cx="88" cy="144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grpSp>
        <p:nvGrpSpPr>
          <p:cNvPr id="68615" name="Group 560"/>
          <p:cNvGrpSpPr>
            <a:grpSpLocks/>
          </p:cNvGrpSpPr>
          <p:nvPr/>
        </p:nvGrpSpPr>
        <p:grpSpPr bwMode="auto">
          <a:xfrm>
            <a:off x="2339975" y="323850"/>
            <a:ext cx="3070225" cy="2895600"/>
            <a:chOff x="2793" y="921"/>
            <a:chExt cx="2546" cy="2242"/>
          </a:xfrm>
        </p:grpSpPr>
        <p:sp>
          <p:nvSpPr>
            <p:cNvPr id="68632" name="Text Box 561"/>
            <p:cNvSpPr txBox="1">
              <a:spLocks noChangeArrowheads="1"/>
            </p:cNvSpPr>
            <p:nvPr/>
          </p:nvSpPr>
          <p:spPr bwMode="auto">
            <a:xfrm>
              <a:off x="3141" y="2171"/>
              <a:ext cx="152" cy="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200"/>
            </a:p>
          </p:txBody>
        </p:sp>
        <p:sp>
          <p:nvSpPr>
            <p:cNvPr id="68633" name="Text Box 562"/>
            <p:cNvSpPr txBox="1">
              <a:spLocks noChangeArrowheads="1"/>
            </p:cNvSpPr>
            <p:nvPr/>
          </p:nvSpPr>
          <p:spPr bwMode="auto">
            <a:xfrm>
              <a:off x="2892" y="2303"/>
              <a:ext cx="241" cy="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buFontTx/>
                <a:buChar char="•"/>
              </a:pPr>
              <a:endParaRPr lang="en-US" altLang="en-US" sz="2400"/>
            </a:p>
            <a:p>
              <a:pPr eaLnBrk="1" hangingPunct="1"/>
              <a:endParaRPr lang="en-US" altLang="en-US" sz="2400"/>
            </a:p>
          </p:txBody>
        </p:sp>
        <p:sp>
          <p:nvSpPr>
            <p:cNvPr id="68634" name="Text Box 563"/>
            <p:cNvSpPr txBox="1">
              <a:spLocks noChangeArrowheads="1"/>
            </p:cNvSpPr>
            <p:nvPr/>
          </p:nvSpPr>
          <p:spPr bwMode="auto">
            <a:xfrm>
              <a:off x="2873" y="921"/>
              <a:ext cx="153" cy="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3200"/>
            </a:p>
          </p:txBody>
        </p:sp>
        <p:sp>
          <p:nvSpPr>
            <p:cNvPr id="68635" name="Text Box 564"/>
            <p:cNvSpPr txBox="1">
              <a:spLocks noChangeArrowheads="1"/>
            </p:cNvSpPr>
            <p:nvPr/>
          </p:nvSpPr>
          <p:spPr bwMode="auto">
            <a:xfrm>
              <a:off x="2793" y="953"/>
              <a:ext cx="152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8636" name="Text Box 565"/>
            <p:cNvSpPr txBox="1">
              <a:spLocks noChangeArrowheads="1"/>
            </p:cNvSpPr>
            <p:nvPr/>
          </p:nvSpPr>
          <p:spPr bwMode="auto">
            <a:xfrm>
              <a:off x="3140" y="1250"/>
              <a:ext cx="153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8637" name="Freeform 566"/>
            <p:cNvSpPr>
              <a:spLocks/>
            </p:cNvSpPr>
            <p:nvPr/>
          </p:nvSpPr>
          <p:spPr bwMode="auto">
            <a:xfrm rot="-80888">
              <a:off x="3064" y="2653"/>
              <a:ext cx="2275" cy="510"/>
            </a:xfrm>
            <a:custGeom>
              <a:avLst/>
              <a:gdLst>
                <a:gd name="T0" fmla="*/ 3 w 3816"/>
                <a:gd name="T1" fmla="*/ 211 h 619"/>
                <a:gd name="T2" fmla="*/ 21 w 3816"/>
                <a:gd name="T3" fmla="*/ 218 h 619"/>
                <a:gd name="T4" fmla="*/ 41 w 3816"/>
                <a:gd name="T5" fmla="*/ 243 h 619"/>
                <a:gd name="T6" fmla="*/ 72 w 3816"/>
                <a:gd name="T7" fmla="*/ 259 h 619"/>
                <a:gd name="T8" fmla="*/ 172 w 3816"/>
                <a:gd name="T9" fmla="*/ 218 h 619"/>
                <a:gd name="T10" fmla="*/ 267 w 3816"/>
                <a:gd name="T11" fmla="*/ 194 h 619"/>
                <a:gd name="T12" fmla="*/ 371 w 3816"/>
                <a:gd name="T13" fmla="*/ 154 h 619"/>
                <a:gd name="T14" fmla="*/ 451 w 3816"/>
                <a:gd name="T15" fmla="*/ 161 h 619"/>
                <a:gd name="T16" fmla="*/ 464 w 3816"/>
                <a:gd name="T17" fmla="*/ 178 h 619"/>
                <a:gd name="T18" fmla="*/ 467 w 3816"/>
                <a:gd name="T19" fmla="*/ 161 h 619"/>
                <a:gd name="T20" fmla="*/ 464 w 3816"/>
                <a:gd name="T21" fmla="*/ 138 h 619"/>
                <a:gd name="T22" fmla="*/ 458 w 3816"/>
                <a:gd name="T23" fmla="*/ 121 h 619"/>
                <a:gd name="T24" fmla="*/ 416 w 3816"/>
                <a:gd name="T25" fmla="*/ 89 h 619"/>
                <a:gd name="T26" fmla="*/ 407 w 3816"/>
                <a:gd name="T27" fmla="*/ 49 h 619"/>
                <a:gd name="T28" fmla="*/ 387 w 3816"/>
                <a:gd name="T29" fmla="*/ 0 h 619"/>
                <a:gd name="T30" fmla="*/ 378 w 3816"/>
                <a:gd name="T31" fmla="*/ 8 h 619"/>
                <a:gd name="T32" fmla="*/ 373 w 3816"/>
                <a:gd name="T33" fmla="*/ 25 h 619"/>
                <a:gd name="T34" fmla="*/ 265 w 3816"/>
                <a:gd name="T35" fmla="*/ 33 h 619"/>
                <a:gd name="T36" fmla="*/ 151 w 3816"/>
                <a:gd name="T37" fmla="*/ 73 h 619"/>
                <a:gd name="T38" fmla="*/ 72 w 3816"/>
                <a:gd name="T39" fmla="*/ 114 h 619"/>
                <a:gd name="T40" fmla="*/ 56 w 3816"/>
                <a:gd name="T41" fmla="*/ 129 h 619"/>
                <a:gd name="T42" fmla="*/ 49 w 3816"/>
                <a:gd name="T43" fmla="*/ 145 h 619"/>
                <a:gd name="T44" fmla="*/ 32 w 3816"/>
                <a:gd name="T45" fmla="*/ 161 h 619"/>
                <a:gd name="T46" fmla="*/ 23 w 3816"/>
                <a:gd name="T47" fmla="*/ 170 h 619"/>
                <a:gd name="T48" fmla="*/ 14 w 3816"/>
                <a:gd name="T49" fmla="*/ 178 h 619"/>
                <a:gd name="T50" fmla="*/ 8 w 3816"/>
                <a:gd name="T51" fmla="*/ 194 h 619"/>
                <a:gd name="T52" fmla="*/ 1 w 3816"/>
                <a:gd name="T53" fmla="*/ 203 h 619"/>
                <a:gd name="T54" fmla="*/ 3 w 3816"/>
                <a:gd name="T55" fmla="*/ 211 h 61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816"/>
                <a:gd name="T85" fmla="*/ 0 h 619"/>
                <a:gd name="T86" fmla="*/ 3816 w 3816"/>
                <a:gd name="T87" fmla="*/ 619 h 61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816" h="619">
                  <a:moveTo>
                    <a:pt x="23" y="457"/>
                  </a:moveTo>
                  <a:cubicBezTo>
                    <a:pt x="70" y="463"/>
                    <a:pt x="118" y="464"/>
                    <a:pt x="164" y="474"/>
                  </a:cubicBezTo>
                  <a:cubicBezTo>
                    <a:pt x="218" y="485"/>
                    <a:pt x="267" y="516"/>
                    <a:pt x="322" y="527"/>
                  </a:cubicBezTo>
                  <a:cubicBezTo>
                    <a:pt x="462" y="554"/>
                    <a:pt x="380" y="541"/>
                    <a:pt x="568" y="562"/>
                  </a:cubicBezTo>
                  <a:cubicBezTo>
                    <a:pt x="801" y="619"/>
                    <a:pt x="1118" y="506"/>
                    <a:pt x="1358" y="474"/>
                  </a:cubicBezTo>
                  <a:cubicBezTo>
                    <a:pt x="1608" y="441"/>
                    <a:pt x="1862" y="442"/>
                    <a:pt x="2113" y="421"/>
                  </a:cubicBezTo>
                  <a:cubicBezTo>
                    <a:pt x="2389" y="398"/>
                    <a:pt x="2661" y="352"/>
                    <a:pt x="2938" y="334"/>
                  </a:cubicBezTo>
                  <a:cubicBezTo>
                    <a:pt x="3149" y="340"/>
                    <a:pt x="3360" y="336"/>
                    <a:pt x="3571" y="351"/>
                  </a:cubicBezTo>
                  <a:cubicBezTo>
                    <a:pt x="3608" y="354"/>
                    <a:pt x="3676" y="386"/>
                    <a:pt x="3676" y="386"/>
                  </a:cubicBezTo>
                  <a:cubicBezTo>
                    <a:pt x="3816" y="352"/>
                    <a:pt x="3728" y="387"/>
                    <a:pt x="3693" y="351"/>
                  </a:cubicBezTo>
                  <a:cubicBezTo>
                    <a:pt x="3680" y="338"/>
                    <a:pt x="3688" y="313"/>
                    <a:pt x="3676" y="298"/>
                  </a:cubicBezTo>
                  <a:cubicBezTo>
                    <a:pt x="3663" y="281"/>
                    <a:pt x="3641" y="275"/>
                    <a:pt x="3623" y="263"/>
                  </a:cubicBezTo>
                  <a:cubicBezTo>
                    <a:pt x="3527" y="121"/>
                    <a:pt x="3632" y="247"/>
                    <a:pt x="3290" y="193"/>
                  </a:cubicBezTo>
                  <a:cubicBezTo>
                    <a:pt x="3268" y="190"/>
                    <a:pt x="3226" y="113"/>
                    <a:pt x="3219" y="105"/>
                  </a:cubicBezTo>
                  <a:cubicBezTo>
                    <a:pt x="3172" y="48"/>
                    <a:pt x="3120" y="39"/>
                    <a:pt x="3061" y="0"/>
                  </a:cubicBezTo>
                  <a:cubicBezTo>
                    <a:pt x="3038" y="6"/>
                    <a:pt x="3012" y="6"/>
                    <a:pt x="2991" y="17"/>
                  </a:cubicBezTo>
                  <a:cubicBezTo>
                    <a:pt x="2976" y="25"/>
                    <a:pt x="2973" y="52"/>
                    <a:pt x="2956" y="53"/>
                  </a:cubicBezTo>
                  <a:cubicBezTo>
                    <a:pt x="2669" y="70"/>
                    <a:pt x="2382" y="64"/>
                    <a:pt x="2095" y="70"/>
                  </a:cubicBezTo>
                  <a:cubicBezTo>
                    <a:pt x="1733" y="163"/>
                    <a:pt x="1678" y="144"/>
                    <a:pt x="1200" y="158"/>
                  </a:cubicBezTo>
                  <a:cubicBezTo>
                    <a:pt x="986" y="178"/>
                    <a:pt x="781" y="222"/>
                    <a:pt x="568" y="246"/>
                  </a:cubicBezTo>
                  <a:cubicBezTo>
                    <a:pt x="539" y="253"/>
                    <a:pt x="475" y="266"/>
                    <a:pt x="445" y="281"/>
                  </a:cubicBezTo>
                  <a:cubicBezTo>
                    <a:pt x="426" y="291"/>
                    <a:pt x="412" y="309"/>
                    <a:pt x="392" y="316"/>
                  </a:cubicBezTo>
                  <a:cubicBezTo>
                    <a:pt x="347" y="332"/>
                    <a:pt x="299" y="339"/>
                    <a:pt x="252" y="351"/>
                  </a:cubicBezTo>
                  <a:cubicBezTo>
                    <a:pt x="228" y="357"/>
                    <a:pt x="205" y="363"/>
                    <a:pt x="181" y="369"/>
                  </a:cubicBezTo>
                  <a:cubicBezTo>
                    <a:pt x="158" y="375"/>
                    <a:pt x="111" y="386"/>
                    <a:pt x="111" y="386"/>
                  </a:cubicBezTo>
                  <a:cubicBezTo>
                    <a:pt x="93" y="398"/>
                    <a:pt x="77" y="411"/>
                    <a:pt x="58" y="421"/>
                  </a:cubicBezTo>
                  <a:cubicBezTo>
                    <a:pt x="42" y="429"/>
                    <a:pt x="19" y="426"/>
                    <a:pt x="6" y="439"/>
                  </a:cubicBezTo>
                  <a:cubicBezTo>
                    <a:pt x="0" y="445"/>
                    <a:pt x="17" y="451"/>
                    <a:pt x="23" y="457"/>
                  </a:cubicBezTo>
                  <a:close/>
                </a:path>
              </a:pathLst>
            </a:custGeom>
            <a:solidFill>
              <a:srgbClr val="DDFD7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8638" name="Group 567"/>
            <p:cNvGrpSpPr>
              <a:grpSpLocks/>
            </p:cNvGrpSpPr>
            <p:nvPr/>
          </p:nvGrpSpPr>
          <p:grpSpPr bwMode="auto">
            <a:xfrm>
              <a:off x="3474" y="2981"/>
              <a:ext cx="192" cy="120"/>
              <a:chOff x="3863" y="6367"/>
              <a:chExt cx="1576" cy="897"/>
            </a:xfrm>
          </p:grpSpPr>
          <p:sp>
            <p:nvSpPr>
              <p:cNvPr id="68820" name="Freeform 568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821" name="Oval 569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639" name="Group 570"/>
            <p:cNvGrpSpPr>
              <a:grpSpLocks/>
            </p:cNvGrpSpPr>
            <p:nvPr/>
          </p:nvGrpSpPr>
          <p:grpSpPr bwMode="auto">
            <a:xfrm>
              <a:off x="3025" y="1301"/>
              <a:ext cx="259" cy="1772"/>
              <a:chOff x="3860" y="10260"/>
              <a:chExt cx="445" cy="2880"/>
            </a:xfrm>
          </p:grpSpPr>
          <p:grpSp>
            <p:nvGrpSpPr>
              <p:cNvPr id="68811" name="Group 571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818" name="Freeform 572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19" name="Freeform 573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812" name="Group 574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816" name="Freeform 575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17" name="Freeform 576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813" name="Group 577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814" name="AutoShape 578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815" name="Rectangle 579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640" name="Group 580"/>
            <p:cNvGrpSpPr>
              <a:grpSpLocks/>
            </p:cNvGrpSpPr>
            <p:nvPr/>
          </p:nvGrpSpPr>
          <p:grpSpPr bwMode="auto">
            <a:xfrm>
              <a:off x="3474" y="1090"/>
              <a:ext cx="259" cy="1772"/>
              <a:chOff x="3860" y="10260"/>
              <a:chExt cx="445" cy="2880"/>
            </a:xfrm>
          </p:grpSpPr>
          <p:grpSp>
            <p:nvGrpSpPr>
              <p:cNvPr id="68802" name="Group 581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809" name="Freeform 582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10" name="Freeform 583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803" name="Group 584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807" name="Freeform 585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08" name="Freeform 586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804" name="Group 587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805" name="AutoShape 588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806" name="Rectangle 589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641" name="Group 590"/>
            <p:cNvGrpSpPr>
              <a:grpSpLocks/>
            </p:cNvGrpSpPr>
            <p:nvPr/>
          </p:nvGrpSpPr>
          <p:grpSpPr bwMode="auto">
            <a:xfrm>
              <a:off x="3282" y="1196"/>
              <a:ext cx="258" cy="1772"/>
              <a:chOff x="3860" y="10260"/>
              <a:chExt cx="445" cy="2880"/>
            </a:xfrm>
          </p:grpSpPr>
          <p:grpSp>
            <p:nvGrpSpPr>
              <p:cNvPr id="68793" name="Group 591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800" name="Freeform 592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01" name="Freeform 593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94" name="Group 594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798" name="Freeform 595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99" name="Freeform 596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95" name="Group 597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796" name="AutoShape 598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797" name="Rectangle 599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642" name="Group 600"/>
            <p:cNvGrpSpPr>
              <a:grpSpLocks/>
            </p:cNvGrpSpPr>
            <p:nvPr/>
          </p:nvGrpSpPr>
          <p:grpSpPr bwMode="auto">
            <a:xfrm>
              <a:off x="4497" y="980"/>
              <a:ext cx="259" cy="1771"/>
              <a:chOff x="3860" y="10260"/>
              <a:chExt cx="445" cy="2880"/>
            </a:xfrm>
          </p:grpSpPr>
          <p:grpSp>
            <p:nvGrpSpPr>
              <p:cNvPr id="68784" name="Group 601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791" name="Freeform 602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92" name="Freeform 603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85" name="Group 604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789" name="Freeform 605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90" name="Freeform 606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86" name="Group 607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787" name="AutoShape 608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788" name="Rectangle 609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643" name="Group 610"/>
            <p:cNvGrpSpPr>
              <a:grpSpLocks/>
            </p:cNvGrpSpPr>
            <p:nvPr/>
          </p:nvGrpSpPr>
          <p:grpSpPr bwMode="auto">
            <a:xfrm>
              <a:off x="4881" y="980"/>
              <a:ext cx="259" cy="1771"/>
              <a:chOff x="3860" y="10260"/>
              <a:chExt cx="445" cy="2880"/>
            </a:xfrm>
          </p:grpSpPr>
          <p:grpSp>
            <p:nvGrpSpPr>
              <p:cNvPr id="68775" name="Group 611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782" name="Freeform 612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83" name="Freeform 613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76" name="Group 614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780" name="Freeform 615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81" name="Freeform 616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77" name="Group 617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778" name="AutoShape 618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779" name="Rectangle 619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644" name="Group 620"/>
            <p:cNvGrpSpPr>
              <a:grpSpLocks/>
            </p:cNvGrpSpPr>
            <p:nvPr/>
          </p:nvGrpSpPr>
          <p:grpSpPr bwMode="auto">
            <a:xfrm>
              <a:off x="4689" y="1090"/>
              <a:ext cx="259" cy="1661"/>
              <a:chOff x="3860" y="10260"/>
              <a:chExt cx="445" cy="2880"/>
            </a:xfrm>
          </p:grpSpPr>
          <p:grpSp>
            <p:nvGrpSpPr>
              <p:cNvPr id="68766" name="Group 621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773" name="Freeform 622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74" name="Freeform 623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67" name="Group 624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771" name="Freeform 625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72" name="Freeform 626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68" name="Group 627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769" name="AutoShape 628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770" name="Rectangle 629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645" name="Group 630"/>
            <p:cNvGrpSpPr>
              <a:grpSpLocks/>
            </p:cNvGrpSpPr>
            <p:nvPr/>
          </p:nvGrpSpPr>
          <p:grpSpPr bwMode="auto">
            <a:xfrm flipH="1">
              <a:off x="4632" y="2197"/>
              <a:ext cx="274" cy="647"/>
              <a:chOff x="4630" y="5040"/>
              <a:chExt cx="770" cy="1980"/>
            </a:xfrm>
          </p:grpSpPr>
          <p:sp>
            <p:nvSpPr>
              <p:cNvPr id="68760" name="Oval 631"/>
              <p:cNvSpPr>
                <a:spLocks noChangeArrowheads="1"/>
              </p:cNvSpPr>
              <p:nvPr/>
            </p:nvSpPr>
            <p:spPr bwMode="auto">
              <a:xfrm>
                <a:off x="4630" y="522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8761" name="Oval 632"/>
              <p:cNvSpPr>
                <a:spLocks noChangeArrowheads="1"/>
              </p:cNvSpPr>
              <p:nvPr/>
            </p:nvSpPr>
            <p:spPr bwMode="auto">
              <a:xfrm>
                <a:off x="4960" y="504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8762" name="Oval 633"/>
              <p:cNvSpPr>
                <a:spLocks noChangeArrowheads="1"/>
              </p:cNvSpPr>
              <p:nvPr/>
            </p:nvSpPr>
            <p:spPr bwMode="auto">
              <a:xfrm>
                <a:off x="4960" y="5580"/>
                <a:ext cx="440" cy="720"/>
              </a:xfrm>
              <a:prstGeom prst="ellipse">
                <a:avLst/>
              </a:prstGeom>
              <a:solidFill>
                <a:srgbClr val="CCFFCC">
                  <a:alpha val="50195"/>
                </a:srgbClr>
              </a:solidFill>
              <a:ln w="9525">
                <a:solidFill>
                  <a:srgbClr val="FF9966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68763" name="Group 634"/>
              <p:cNvGrpSpPr>
                <a:grpSpLocks/>
              </p:cNvGrpSpPr>
              <p:nvPr/>
            </p:nvGrpSpPr>
            <p:grpSpPr bwMode="auto">
              <a:xfrm>
                <a:off x="4740" y="5220"/>
                <a:ext cx="477" cy="1800"/>
                <a:chOff x="4740" y="5220"/>
                <a:chExt cx="477" cy="1800"/>
              </a:xfrm>
            </p:grpSpPr>
            <p:sp>
              <p:nvSpPr>
                <p:cNvPr id="68764" name="Freeform 635"/>
                <p:cNvSpPr>
                  <a:spLocks/>
                </p:cNvSpPr>
                <p:nvPr/>
              </p:nvSpPr>
              <p:spPr bwMode="auto">
                <a:xfrm>
                  <a:off x="4850" y="5220"/>
                  <a:ext cx="330" cy="1800"/>
                </a:xfrm>
                <a:custGeom>
                  <a:avLst/>
                  <a:gdLst>
                    <a:gd name="T0" fmla="*/ 0 w 330"/>
                    <a:gd name="T1" fmla="*/ 1800 h 1800"/>
                    <a:gd name="T2" fmla="*/ 110 w 330"/>
                    <a:gd name="T3" fmla="*/ 1440 h 1800"/>
                    <a:gd name="T4" fmla="*/ 110 w 330"/>
                    <a:gd name="T5" fmla="*/ 720 h 1800"/>
                    <a:gd name="T6" fmla="*/ 330 w 330"/>
                    <a:gd name="T7" fmla="*/ 0 h 18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30"/>
                    <a:gd name="T13" fmla="*/ 0 h 1800"/>
                    <a:gd name="T14" fmla="*/ 330 w 330"/>
                    <a:gd name="T15" fmla="*/ 1800 h 18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30" h="1800">
                      <a:moveTo>
                        <a:pt x="0" y="1800"/>
                      </a:moveTo>
                      <a:cubicBezTo>
                        <a:pt x="46" y="1710"/>
                        <a:pt x="92" y="1620"/>
                        <a:pt x="110" y="1440"/>
                      </a:cubicBezTo>
                      <a:cubicBezTo>
                        <a:pt x="128" y="1260"/>
                        <a:pt x="73" y="960"/>
                        <a:pt x="110" y="720"/>
                      </a:cubicBezTo>
                      <a:cubicBezTo>
                        <a:pt x="147" y="480"/>
                        <a:pt x="238" y="240"/>
                        <a:pt x="330" y="0"/>
                      </a:cubicBezTo>
                    </a:path>
                  </a:pathLst>
                </a:custGeom>
                <a:noFill/>
                <a:ln w="2857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65" name="Freeform 636"/>
                <p:cNvSpPr>
                  <a:spLocks/>
                </p:cNvSpPr>
                <p:nvPr/>
              </p:nvSpPr>
              <p:spPr bwMode="auto">
                <a:xfrm>
                  <a:off x="4740" y="5400"/>
                  <a:ext cx="477" cy="1080"/>
                </a:xfrm>
                <a:custGeom>
                  <a:avLst/>
                  <a:gdLst>
                    <a:gd name="T0" fmla="*/ 220 w 477"/>
                    <a:gd name="T1" fmla="*/ 1080 h 1080"/>
                    <a:gd name="T2" fmla="*/ 440 w 477"/>
                    <a:gd name="T3" fmla="*/ 720 h 1080"/>
                    <a:gd name="T4" fmla="*/ 0 w 477"/>
                    <a:gd name="T5" fmla="*/ 0 h 1080"/>
                    <a:gd name="T6" fmla="*/ 0 60000 65536"/>
                    <a:gd name="T7" fmla="*/ 0 60000 65536"/>
                    <a:gd name="T8" fmla="*/ 0 60000 65536"/>
                    <a:gd name="T9" fmla="*/ 0 w 477"/>
                    <a:gd name="T10" fmla="*/ 0 h 1080"/>
                    <a:gd name="T11" fmla="*/ 477 w 477"/>
                    <a:gd name="T12" fmla="*/ 1080 h 10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77" h="1080">
                      <a:moveTo>
                        <a:pt x="220" y="1080"/>
                      </a:moveTo>
                      <a:cubicBezTo>
                        <a:pt x="348" y="990"/>
                        <a:pt x="477" y="900"/>
                        <a:pt x="440" y="720"/>
                      </a:cubicBezTo>
                      <a:cubicBezTo>
                        <a:pt x="403" y="540"/>
                        <a:pt x="201" y="270"/>
                        <a:pt x="0" y="0"/>
                      </a:cubicBezTo>
                    </a:path>
                  </a:pathLst>
                </a:custGeom>
                <a:noFill/>
                <a:ln w="19050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8646" name="Group 637"/>
            <p:cNvGrpSpPr>
              <a:grpSpLocks/>
            </p:cNvGrpSpPr>
            <p:nvPr/>
          </p:nvGrpSpPr>
          <p:grpSpPr bwMode="auto">
            <a:xfrm>
              <a:off x="4113" y="1090"/>
              <a:ext cx="259" cy="1772"/>
              <a:chOff x="3860" y="10260"/>
              <a:chExt cx="445" cy="2880"/>
            </a:xfrm>
          </p:grpSpPr>
          <p:grpSp>
            <p:nvGrpSpPr>
              <p:cNvPr id="68751" name="Group 638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758" name="Freeform 639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59" name="Freeform 640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52" name="Group 641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756" name="Freeform 642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57" name="Freeform 643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753" name="Group 644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754" name="AutoShape 645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755" name="Rectangle 646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647" name="Group 647"/>
            <p:cNvGrpSpPr>
              <a:grpSpLocks/>
            </p:cNvGrpSpPr>
            <p:nvPr/>
          </p:nvGrpSpPr>
          <p:grpSpPr bwMode="auto">
            <a:xfrm rot="-150222">
              <a:off x="3089" y="2657"/>
              <a:ext cx="1050" cy="362"/>
              <a:chOff x="1880" y="10392"/>
              <a:chExt cx="5546" cy="2599"/>
            </a:xfrm>
          </p:grpSpPr>
          <p:grpSp>
            <p:nvGrpSpPr>
              <p:cNvPr id="68671" name="Group 648"/>
              <p:cNvGrpSpPr>
                <a:grpSpLocks/>
              </p:cNvGrpSpPr>
              <p:nvPr/>
            </p:nvGrpSpPr>
            <p:grpSpPr bwMode="auto">
              <a:xfrm>
                <a:off x="408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8736" name="Group 649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49" name="Freeform 65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50" name="Freeform 65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37" name="Group 652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47" name="Freeform 65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48" name="Freeform 65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38" name="Group 655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45" name="Freeform 65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46" name="Freeform 65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39" name="Group 658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43" name="Freeform 65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44" name="Freeform 66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40" name="Group 661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41" name="Freeform 66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42" name="Freeform 66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672" name="Group 664"/>
              <p:cNvGrpSpPr>
                <a:grpSpLocks/>
              </p:cNvGrpSpPr>
              <p:nvPr/>
            </p:nvGrpSpPr>
            <p:grpSpPr bwMode="auto">
              <a:xfrm>
                <a:off x="5070" y="10620"/>
                <a:ext cx="2356" cy="2359"/>
                <a:chOff x="2760" y="10392"/>
                <a:chExt cx="2356" cy="2359"/>
              </a:xfrm>
            </p:grpSpPr>
            <p:grpSp>
              <p:nvGrpSpPr>
                <p:cNvPr id="68721" name="Group 665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34" name="Freeform 66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35" name="Freeform 66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22" name="Group 668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32" name="Freeform 669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33" name="Freeform 670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23" name="Group 671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30" name="Freeform 67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31" name="Freeform 67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24" name="Group 674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28" name="Freeform 67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29" name="Freeform 67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25" name="Group 677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26" name="Freeform 67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27" name="Freeform 67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673" name="Group 680"/>
              <p:cNvGrpSpPr>
                <a:grpSpLocks/>
              </p:cNvGrpSpPr>
              <p:nvPr/>
            </p:nvGrpSpPr>
            <p:grpSpPr bwMode="auto">
              <a:xfrm>
                <a:off x="3000" y="10632"/>
                <a:ext cx="2356" cy="2359"/>
                <a:chOff x="2760" y="10392"/>
                <a:chExt cx="2356" cy="2359"/>
              </a:xfrm>
            </p:grpSpPr>
            <p:grpSp>
              <p:nvGrpSpPr>
                <p:cNvPr id="68706" name="Group 681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19" name="Freeform 682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20" name="Freeform 683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07" name="Group 684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17" name="Freeform 685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18" name="Freeform 686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08" name="Group 687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15" name="Freeform 68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16" name="Freeform 68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09" name="Group 690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13" name="Freeform 69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14" name="Freeform 69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710" name="Group 693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11" name="Freeform 69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12" name="Freeform 69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674" name="Group 696"/>
              <p:cNvGrpSpPr>
                <a:grpSpLocks/>
              </p:cNvGrpSpPr>
              <p:nvPr/>
            </p:nvGrpSpPr>
            <p:grpSpPr bwMode="auto">
              <a:xfrm>
                <a:off x="2760" y="10392"/>
                <a:ext cx="2356" cy="2359"/>
                <a:chOff x="2760" y="10392"/>
                <a:chExt cx="2356" cy="2359"/>
              </a:xfrm>
            </p:grpSpPr>
            <p:grpSp>
              <p:nvGrpSpPr>
                <p:cNvPr id="68691" name="Group 697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04" name="Freeform 698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05" name="Freeform 699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692" name="Group 700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02" name="Freeform 701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03" name="Freeform 702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693" name="Group 703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700" name="Freeform 70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701" name="Freeform 70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694" name="Group 706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698" name="Freeform 70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699" name="Freeform 70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695" name="Group 709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696" name="Freeform 71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697" name="Freeform 71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8675" name="Group 712"/>
              <p:cNvGrpSpPr>
                <a:grpSpLocks/>
              </p:cNvGrpSpPr>
              <p:nvPr/>
            </p:nvGrpSpPr>
            <p:grpSpPr bwMode="auto">
              <a:xfrm>
                <a:off x="1880" y="10440"/>
                <a:ext cx="2356" cy="2359"/>
                <a:chOff x="2760" y="10392"/>
                <a:chExt cx="2356" cy="2359"/>
              </a:xfrm>
            </p:grpSpPr>
            <p:grpSp>
              <p:nvGrpSpPr>
                <p:cNvPr id="68676" name="Group 713"/>
                <p:cNvGrpSpPr>
                  <a:grpSpLocks/>
                </p:cNvGrpSpPr>
                <p:nvPr/>
              </p:nvGrpSpPr>
              <p:grpSpPr bwMode="auto">
                <a:xfrm>
                  <a:off x="3190" y="1039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689" name="Freeform 714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690" name="Freeform 715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677" name="Group 716"/>
                <p:cNvGrpSpPr>
                  <a:grpSpLocks/>
                </p:cNvGrpSpPr>
                <p:nvPr/>
              </p:nvGrpSpPr>
              <p:grpSpPr bwMode="auto">
                <a:xfrm>
                  <a:off x="3430" y="1063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687" name="Freeform 717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688" name="Freeform 718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678" name="Group 719"/>
                <p:cNvGrpSpPr>
                  <a:grpSpLocks/>
                </p:cNvGrpSpPr>
                <p:nvPr/>
              </p:nvGrpSpPr>
              <p:grpSpPr bwMode="auto">
                <a:xfrm>
                  <a:off x="3670" y="10872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685" name="Freeform 720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686" name="Freeform 721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679" name="Group 722"/>
                <p:cNvGrpSpPr>
                  <a:grpSpLocks/>
                </p:cNvGrpSpPr>
                <p:nvPr/>
              </p:nvGrpSpPr>
              <p:grpSpPr bwMode="auto">
                <a:xfrm>
                  <a:off x="3970" y="1044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683" name="Freeform 723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684" name="Freeform 724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8680" name="Group 725"/>
                <p:cNvGrpSpPr>
                  <a:grpSpLocks/>
                </p:cNvGrpSpPr>
                <p:nvPr/>
              </p:nvGrpSpPr>
              <p:grpSpPr bwMode="auto">
                <a:xfrm flipH="1">
                  <a:off x="2760" y="10800"/>
                  <a:ext cx="1146" cy="1879"/>
                  <a:chOff x="3190" y="10392"/>
                  <a:chExt cx="1146" cy="1879"/>
                </a:xfrm>
              </p:grpSpPr>
              <p:sp>
                <p:nvSpPr>
                  <p:cNvPr id="68681" name="Freeform 726"/>
                  <p:cNvSpPr>
                    <a:spLocks/>
                  </p:cNvSpPr>
                  <p:nvPr/>
                </p:nvSpPr>
                <p:spPr bwMode="auto">
                  <a:xfrm>
                    <a:off x="3190" y="10392"/>
                    <a:ext cx="1146" cy="1203"/>
                  </a:xfrm>
                  <a:custGeom>
                    <a:avLst/>
                    <a:gdLst>
                      <a:gd name="T0" fmla="*/ 410 w 1146"/>
                      <a:gd name="T1" fmla="*/ 663 h 1203"/>
                      <a:gd name="T2" fmla="*/ 395 w 1146"/>
                      <a:gd name="T3" fmla="*/ 573 h 1203"/>
                      <a:gd name="T4" fmla="*/ 350 w 1146"/>
                      <a:gd name="T5" fmla="*/ 558 h 1203"/>
                      <a:gd name="T6" fmla="*/ 335 w 1146"/>
                      <a:gd name="T7" fmla="*/ 513 h 1203"/>
                      <a:gd name="T8" fmla="*/ 290 w 1146"/>
                      <a:gd name="T9" fmla="*/ 498 h 1203"/>
                      <a:gd name="T10" fmla="*/ 200 w 1146"/>
                      <a:gd name="T11" fmla="*/ 453 h 1203"/>
                      <a:gd name="T12" fmla="*/ 20 w 1146"/>
                      <a:gd name="T13" fmla="*/ 363 h 1203"/>
                      <a:gd name="T14" fmla="*/ 80 w 1146"/>
                      <a:gd name="T15" fmla="*/ 378 h 1203"/>
                      <a:gd name="T16" fmla="*/ 200 w 1146"/>
                      <a:gd name="T17" fmla="*/ 393 h 1203"/>
                      <a:gd name="T18" fmla="*/ 335 w 1146"/>
                      <a:gd name="T19" fmla="*/ 468 h 1203"/>
                      <a:gd name="T20" fmla="*/ 365 w 1146"/>
                      <a:gd name="T21" fmla="*/ 558 h 1203"/>
                      <a:gd name="T22" fmla="*/ 410 w 1146"/>
                      <a:gd name="T23" fmla="*/ 573 h 1203"/>
                      <a:gd name="T24" fmla="*/ 470 w 1146"/>
                      <a:gd name="T25" fmla="*/ 423 h 1203"/>
                      <a:gd name="T26" fmla="*/ 545 w 1146"/>
                      <a:gd name="T27" fmla="*/ 348 h 1203"/>
                      <a:gd name="T28" fmla="*/ 635 w 1146"/>
                      <a:gd name="T29" fmla="*/ 123 h 1203"/>
                      <a:gd name="T30" fmla="*/ 680 w 1146"/>
                      <a:gd name="T31" fmla="*/ 93 h 1203"/>
                      <a:gd name="T32" fmla="*/ 815 w 1146"/>
                      <a:gd name="T33" fmla="*/ 18 h 1203"/>
                      <a:gd name="T34" fmla="*/ 860 w 1146"/>
                      <a:gd name="T35" fmla="*/ 3 h 1203"/>
                      <a:gd name="T36" fmla="*/ 1025 w 1146"/>
                      <a:gd name="T37" fmla="*/ 48 h 1203"/>
                      <a:gd name="T38" fmla="*/ 1070 w 1146"/>
                      <a:gd name="T39" fmla="*/ 63 h 1203"/>
                      <a:gd name="T40" fmla="*/ 1115 w 1146"/>
                      <a:gd name="T41" fmla="*/ 108 h 1203"/>
                      <a:gd name="T42" fmla="*/ 1130 w 1146"/>
                      <a:gd name="T43" fmla="*/ 153 h 1203"/>
                      <a:gd name="T44" fmla="*/ 1040 w 1146"/>
                      <a:gd name="T45" fmla="*/ 93 h 1203"/>
                      <a:gd name="T46" fmla="*/ 995 w 1146"/>
                      <a:gd name="T47" fmla="*/ 63 h 1203"/>
                      <a:gd name="T48" fmla="*/ 980 w 1146"/>
                      <a:gd name="T49" fmla="*/ 108 h 1203"/>
                      <a:gd name="T50" fmla="*/ 1070 w 1146"/>
                      <a:gd name="T51" fmla="*/ 183 h 1203"/>
                      <a:gd name="T52" fmla="*/ 1010 w 1146"/>
                      <a:gd name="T53" fmla="*/ 168 h 1203"/>
                      <a:gd name="T54" fmla="*/ 920 w 1146"/>
                      <a:gd name="T55" fmla="*/ 33 h 1203"/>
                      <a:gd name="T56" fmla="*/ 830 w 1146"/>
                      <a:gd name="T57" fmla="*/ 3 h 1203"/>
                      <a:gd name="T58" fmla="*/ 650 w 1146"/>
                      <a:gd name="T59" fmla="*/ 78 h 1203"/>
                      <a:gd name="T60" fmla="*/ 815 w 1146"/>
                      <a:gd name="T61" fmla="*/ 138 h 1203"/>
                      <a:gd name="T62" fmla="*/ 845 w 1146"/>
                      <a:gd name="T63" fmla="*/ 183 h 1203"/>
                      <a:gd name="T64" fmla="*/ 860 w 1146"/>
                      <a:gd name="T65" fmla="*/ 228 h 1203"/>
                      <a:gd name="T66" fmla="*/ 830 w 1146"/>
                      <a:gd name="T67" fmla="*/ 183 h 1203"/>
                      <a:gd name="T68" fmla="*/ 740 w 1146"/>
                      <a:gd name="T69" fmla="*/ 138 h 1203"/>
                      <a:gd name="T70" fmla="*/ 635 w 1146"/>
                      <a:gd name="T71" fmla="*/ 153 h 1203"/>
                      <a:gd name="T72" fmla="*/ 620 w 1146"/>
                      <a:gd name="T73" fmla="*/ 213 h 1203"/>
                      <a:gd name="T74" fmla="*/ 605 w 1146"/>
                      <a:gd name="T75" fmla="*/ 288 h 1203"/>
                      <a:gd name="T76" fmla="*/ 575 w 1146"/>
                      <a:gd name="T77" fmla="*/ 378 h 1203"/>
                      <a:gd name="T78" fmla="*/ 830 w 1146"/>
                      <a:gd name="T79" fmla="*/ 393 h 1203"/>
                      <a:gd name="T80" fmla="*/ 860 w 1146"/>
                      <a:gd name="T81" fmla="*/ 438 h 1203"/>
                      <a:gd name="T82" fmla="*/ 905 w 1146"/>
                      <a:gd name="T83" fmla="*/ 453 h 1203"/>
                      <a:gd name="T84" fmla="*/ 965 w 1146"/>
                      <a:gd name="T85" fmla="*/ 543 h 1203"/>
                      <a:gd name="T86" fmla="*/ 980 w 1146"/>
                      <a:gd name="T87" fmla="*/ 588 h 1203"/>
                      <a:gd name="T88" fmla="*/ 890 w 1146"/>
                      <a:gd name="T89" fmla="*/ 453 h 1203"/>
                      <a:gd name="T90" fmla="*/ 905 w 1146"/>
                      <a:gd name="T91" fmla="*/ 633 h 1203"/>
                      <a:gd name="T92" fmla="*/ 890 w 1146"/>
                      <a:gd name="T93" fmla="*/ 708 h 1203"/>
                      <a:gd name="T94" fmla="*/ 875 w 1146"/>
                      <a:gd name="T95" fmla="*/ 633 h 1203"/>
                      <a:gd name="T96" fmla="*/ 770 w 1146"/>
                      <a:gd name="T97" fmla="*/ 378 h 1203"/>
                      <a:gd name="T98" fmla="*/ 695 w 1146"/>
                      <a:gd name="T99" fmla="*/ 393 h 1203"/>
                      <a:gd name="T100" fmla="*/ 710 w 1146"/>
                      <a:gd name="T101" fmla="*/ 513 h 1203"/>
                      <a:gd name="T102" fmla="*/ 740 w 1146"/>
                      <a:gd name="T103" fmla="*/ 603 h 1203"/>
                      <a:gd name="T104" fmla="*/ 605 w 1146"/>
                      <a:gd name="T105" fmla="*/ 393 h 1203"/>
                      <a:gd name="T106" fmla="*/ 485 w 1146"/>
                      <a:gd name="T107" fmla="*/ 483 h 1203"/>
                      <a:gd name="T108" fmla="*/ 410 w 1146"/>
                      <a:gd name="T109" fmla="*/ 993 h 1203"/>
                      <a:gd name="T110" fmla="*/ 365 w 1146"/>
                      <a:gd name="T111" fmla="*/ 1203 h 1203"/>
                      <a:gd name="T112" fmla="*/ 335 w 1146"/>
                      <a:gd name="T113" fmla="*/ 1023 h 1203"/>
                      <a:gd name="T114" fmla="*/ 365 w 1146"/>
                      <a:gd name="T115" fmla="*/ 978 h 1203"/>
                      <a:gd name="T116" fmla="*/ 410 w 1146"/>
                      <a:gd name="T117" fmla="*/ 798 h 1203"/>
                      <a:gd name="T118" fmla="*/ 425 w 1146"/>
                      <a:gd name="T119" fmla="*/ 753 h 1203"/>
                      <a:gd name="T120" fmla="*/ 410 w 1146"/>
                      <a:gd name="T121" fmla="*/ 663 h 1203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146"/>
                      <a:gd name="T184" fmla="*/ 0 h 1203"/>
                      <a:gd name="T185" fmla="*/ 1146 w 1146"/>
                      <a:gd name="T186" fmla="*/ 1203 h 1203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146" h="1203">
                        <a:moveTo>
                          <a:pt x="410" y="663"/>
                        </a:moveTo>
                        <a:cubicBezTo>
                          <a:pt x="405" y="633"/>
                          <a:pt x="410" y="599"/>
                          <a:pt x="395" y="573"/>
                        </a:cubicBezTo>
                        <a:cubicBezTo>
                          <a:pt x="387" y="559"/>
                          <a:pt x="361" y="569"/>
                          <a:pt x="350" y="558"/>
                        </a:cubicBezTo>
                        <a:cubicBezTo>
                          <a:pt x="339" y="547"/>
                          <a:pt x="346" y="524"/>
                          <a:pt x="335" y="513"/>
                        </a:cubicBezTo>
                        <a:cubicBezTo>
                          <a:pt x="324" y="502"/>
                          <a:pt x="304" y="505"/>
                          <a:pt x="290" y="498"/>
                        </a:cubicBezTo>
                        <a:cubicBezTo>
                          <a:pt x="260" y="483"/>
                          <a:pt x="229" y="469"/>
                          <a:pt x="200" y="453"/>
                        </a:cubicBezTo>
                        <a:cubicBezTo>
                          <a:pt x="26" y="356"/>
                          <a:pt x="195" y="421"/>
                          <a:pt x="20" y="363"/>
                        </a:cubicBezTo>
                        <a:cubicBezTo>
                          <a:pt x="0" y="356"/>
                          <a:pt x="60" y="375"/>
                          <a:pt x="80" y="378"/>
                        </a:cubicBezTo>
                        <a:cubicBezTo>
                          <a:pt x="120" y="385"/>
                          <a:pt x="160" y="388"/>
                          <a:pt x="200" y="393"/>
                        </a:cubicBezTo>
                        <a:cubicBezTo>
                          <a:pt x="237" y="542"/>
                          <a:pt x="170" y="353"/>
                          <a:pt x="335" y="468"/>
                        </a:cubicBezTo>
                        <a:cubicBezTo>
                          <a:pt x="361" y="486"/>
                          <a:pt x="335" y="548"/>
                          <a:pt x="365" y="558"/>
                        </a:cubicBezTo>
                        <a:cubicBezTo>
                          <a:pt x="380" y="563"/>
                          <a:pt x="395" y="568"/>
                          <a:pt x="410" y="573"/>
                        </a:cubicBezTo>
                        <a:cubicBezTo>
                          <a:pt x="500" y="513"/>
                          <a:pt x="428" y="577"/>
                          <a:pt x="470" y="423"/>
                        </a:cubicBezTo>
                        <a:cubicBezTo>
                          <a:pt x="481" y="382"/>
                          <a:pt x="514" y="369"/>
                          <a:pt x="545" y="348"/>
                        </a:cubicBezTo>
                        <a:cubicBezTo>
                          <a:pt x="591" y="280"/>
                          <a:pt x="609" y="201"/>
                          <a:pt x="635" y="123"/>
                        </a:cubicBezTo>
                        <a:cubicBezTo>
                          <a:pt x="641" y="106"/>
                          <a:pt x="666" y="105"/>
                          <a:pt x="680" y="93"/>
                        </a:cubicBezTo>
                        <a:cubicBezTo>
                          <a:pt x="770" y="18"/>
                          <a:pt x="671" y="66"/>
                          <a:pt x="815" y="18"/>
                        </a:cubicBezTo>
                        <a:cubicBezTo>
                          <a:pt x="830" y="13"/>
                          <a:pt x="860" y="3"/>
                          <a:pt x="860" y="3"/>
                        </a:cubicBezTo>
                        <a:cubicBezTo>
                          <a:pt x="966" y="24"/>
                          <a:pt x="911" y="10"/>
                          <a:pt x="1025" y="48"/>
                        </a:cubicBezTo>
                        <a:cubicBezTo>
                          <a:pt x="1040" y="53"/>
                          <a:pt x="1070" y="63"/>
                          <a:pt x="1070" y="63"/>
                        </a:cubicBezTo>
                        <a:cubicBezTo>
                          <a:pt x="1085" y="78"/>
                          <a:pt x="1103" y="90"/>
                          <a:pt x="1115" y="108"/>
                        </a:cubicBezTo>
                        <a:cubicBezTo>
                          <a:pt x="1124" y="121"/>
                          <a:pt x="1146" y="156"/>
                          <a:pt x="1130" y="153"/>
                        </a:cubicBezTo>
                        <a:cubicBezTo>
                          <a:pt x="1095" y="146"/>
                          <a:pt x="1070" y="113"/>
                          <a:pt x="1040" y="93"/>
                        </a:cubicBezTo>
                        <a:cubicBezTo>
                          <a:pt x="1025" y="83"/>
                          <a:pt x="995" y="63"/>
                          <a:pt x="995" y="63"/>
                        </a:cubicBezTo>
                        <a:cubicBezTo>
                          <a:pt x="990" y="78"/>
                          <a:pt x="974" y="93"/>
                          <a:pt x="980" y="108"/>
                        </a:cubicBezTo>
                        <a:cubicBezTo>
                          <a:pt x="984" y="119"/>
                          <a:pt x="1081" y="161"/>
                          <a:pt x="1070" y="183"/>
                        </a:cubicBezTo>
                        <a:cubicBezTo>
                          <a:pt x="1061" y="201"/>
                          <a:pt x="1030" y="173"/>
                          <a:pt x="1010" y="168"/>
                        </a:cubicBezTo>
                        <a:cubicBezTo>
                          <a:pt x="980" y="123"/>
                          <a:pt x="950" y="78"/>
                          <a:pt x="920" y="33"/>
                        </a:cubicBezTo>
                        <a:cubicBezTo>
                          <a:pt x="902" y="7"/>
                          <a:pt x="830" y="3"/>
                          <a:pt x="830" y="3"/>
                        </a:cubicBezTo>
                        <a:cubicBezTo>
                          <a:pt x="731" y="17"/>
                          <a:pt x="702" y="0"/>
                          <a:pt x="650" y="78"/>
                        </a:cubicBezTo>
                        <a:cubicBezTo>
                          <a:pt x="685" y="184"/>
                          <a:pt x="635" y="78"/>
                          <a:pt x="815" y="138"/>
                        </a:cubicBezTo>
                        <a:cubicBezTo>
                          <a:pt x="832" y="144"/>
                          <a:pt x="837" y="167"/>
                          <a:pt x="845" y="183"/>
                        </a:cubicBezTo>
                        <a:cubicBezTo>
                          <a:pt x="852" y="197"/>
                          <a:pt x="876" y="228"/>
                          <a:pt x="860" y="228"/>
                        </a:cubicBezTo>
                        <a:cubicBezTo>
                          <a:pt x="842" y="228"/>
                          <a:pt x="843" y="196"/>
                          <a:pt x="830" y="183"/>
                        </a:cubicBezTo>
                        <a:cubicBezTo>
                          <a:pt x="801" y="154"/>
                          <a:pt x="777" y="150"/>
                          <a:pt x="740" y="138"/>
                        </a:cubicBezTo>
                        <a:cubicBezTo>
                          <a:pt x="705" y="143"/>
                          <a:pt x="665" y="134"/>
                          <a:pt x="635" y="153"/>
                        </a:cubicBezTo>
                        <a:cubicBezTo>
                          <a:pt x="618" y="164"/>
                          <a:pt x="624" y="193"/>
                          <a:pt x="620" y="213"/>
                        </a:cubicBezTo>
                        <a:cubicBezTo>
                          <a:pt x="614" y="238"/>
                          <a:pt x="612" y="263"/>
                          <a:pt x="605" y="288"/>
                        </a:cubicBezTo>
                        <a:cubicBezTo>
                          <a:pt x="597" y="319"/>
                          <a:pt x="575" y="378"/>
                          <a:pt x="575" y="378"/>
                        </a:cubicBezTo>
                        <a:cubicBezTo>
                          <a:pt x="660" y="383"/>
                          <a:pt x="747" y="375"/>
                          <a:pt x="830" y="393"/>
                        </a:cubicBezTo>
                        <a:cubicBezTo>
                          <a:pt x="848" y="397"/>
                          <a:pt x="846" y="427"/>
                          <a:pt x="860" y="438"/>
                        </a:cubicBezTo>
                        <a:cubicBezTo>
                          <a:pt x="872" y="448"/>
                          <a:pt x="890" y="448"/>
                          <a:pt x="905" y="453"/>
                        </a:cubicBezTo>
                        <a:cubicBezTo>
                          <a:pt x="925" y="483"/>
                          <a:pt x="954" y="509"/>
                          <a:pt x="965" y="543"/>
                        </a:cubicBezTo>
                        <a:cubicBezTo>
                          <a:pt x="970" y="558"/>
                          <a:pt x="980" y="604"/>
                          <a:pt x="980" y="588"/>
                        </a:cubicBezTo>
                        <a:cubicBezTo>
                          <a:pt x="980" y="522"/>
                          <a:pt x="939" y="486"/>
                          <a:pt x="890" y="453"/>
                        </a:cubicBezTo>
                        <a:cubicBezTo>
                          <a:pt x="868" y="518"/>
                          <a:pt x="889" y="568"/>
                          <a:pt x="905" y="633"/>
                        </a:cubicBezTo>
                        <a:cubicBezTo>
                          <a:pt x="900" y="658"/>
                          <a:pt x="915" y="708"/>
                          <a:pt x="890" y="708"/>
                        </a:cubicBezTo>
                        <a:cubicBezTo>
                          <a:pt x="865" y="708"/>
                          <a:pt x="879" y="658"/>
                          <a:pt x="875" y="633"/>
                        </a:cubicBezTo>
                        <a:cubicBezTo>
                          <a:pt x="858" y="521"/>
                          <a:pt x="868" y="443"/>
                          <a:pt x="770" y="378"/>
                        </a:cubicBezTo>
                        <a:cubicBezTo>
                          <a:pt x="745" y="383"/>
                          <a:pt x="705" y="370"/>
                          <a:pt x="695" y="393"/>
                        </a:cubicBezTo>
                        <a:cubicBezTo>
                          <a:pt x="679" y="430"/>
                          <a:pt x="702" y="474"/>
                          <a:pt x="710" y="513"/>
                        </a:cubicBezTo>
                        <a:cubicBezTo>
                          <a:pt x="717" y="544"/>
                          <a:pt x="740" y="603"/>
                          <a:pt x="740" y="603"/>
                        </a:cubicBezTo>
                        <a:cubicBezTo>
                          <a:pt x="785" y="468"/>
                          <a:pt x="717" y="430"/>
                          <a:pt x="605" y="393"/>
                        </a:cubicBezTo>
                        <a:cubicBezTo>
                          <a:pt x="542" y="435"/>
                          <a:pt x="528" y="418"/>
                          <a:pt x="485" y="483"/>
                        </a:cubicBezTo>
                        <a:cubicBezTo>
                          <a:pt x="442" y="653"/>
                          <a:pt x="429" y="818"/>
                          <a:pt x="410" y="993"/>
                        </a:cubicBezTo>
                        <a:cubicBezTo>
                          <a:pt x="402" y="1065"/>
                          <a:pt x="379" y="1132"/>
                          <a:pt x="365" y="1203"/>
                        </a:cubicBezTo>
                        <a:cubicBezTo>
                          <a:pt x="274" y="1173"/>
                          <a:pt x="298" y="1197"/>
                          <a:pt x="335" y="1023"/>
                        </a:cubicBezTo>
                        <a:cubicBezTo>
                          <a:pt x="339" y="1005"/>
                          <a:pt x="358" y="994"/>
                          <a:pt x="365" y="978"/>
                        </a:cubicBezTo>
                        <a:cubicBezTo>
                          <a:pt x="405" y="887"/>
                          <a:pt x="389" y="892"/>
                          <a:pt x="410" y="798"/>
                        </a:cubicBezTo>
                        <a:cubicBezTo>
                          <a:pt x="413" y="783"/>
                          <a:pt x="425" y="769"/>
                          <a:pt x="425" y="753"/>
                        </a:cubicBezTo>
                        <a:cubicBezTo>
                          <a:pt x="425" y="723"/>
                          <a:pt x="415" y="693"/>
                          <a:pt x="410" y="663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339966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682" name="Freeform 727"/>
                  <p:cNvSpPr>
                    <a:spLocks/>
                  </p:cNvSpPr>
                  <p:nvPr/>
                </p:nvSpPr>
                <p:spPr bwMode="auto">
                  <a:xfrm>
                    <a:off x="3398" y="10628"/>
                    <a:ext cx="587" cy="1643"/>
                  </a:xfrm>
                  <a:custGeom>
                    <a:avLst/>
                    <a:gdLst>
                      <a:gd name="T0" fmla="*/ 22 w 587"/>
                      <a:gd name="T1" fmla="*/ 1567 h 1643"/>
                      <a:gd name="T2" fmla="*/ 37 w 587"/>
                      <a:gd name="T3" fmla="*/ 1207 h 1643"/>
                      <a:gd name="T4" fmla="*/ 52 w 587"/>
                      <a:gd name="T5" fmla="*/ 1117 h 1643"/>
                      <a:gd name="T6" fmla="*/ 97 w 587"/>
                      <a:gd name="T7" fmla="*/ 1087 h 1643"/>
                      <a:gd name="T8" fmla="*/ 112 w 587"/>
                      <a:gd name="T9" fmla="*/ 1027 h 1643"/>
                      <a:gd name="T10" fmla="*/ 127 w 587"/>
                      <a:gd name="T11" fmla="*/ 832 h 1643"/>
                      <a:gd name="T12" fmla="*/ 157 w 587"/>
                      <a:gd name="T13" fmla="*/ 787 h 1643"/>
                      <a:gd name="T14" fmla="*/ 202 w 587"/>
                      <a:gd name="T15" fmla="*/ 667 h 1643"/>
                      <a:gd name="T16" fmla="*/ 217 w 587"/>
                      <a:gd name="T17" fmla="*/ 577 h 1643"/>
                      <a:gd name="T18" fmla="*/ 247 w 587"/>
                      <a:gd name="T19" fmla="*/ 487 h 1643"/>
                      <a:gd name="T20" fmla="*/ 307 w 587"/>
                      <a:gd name="T21" fmla="*/ 202 h 1643"/>
                      <a:gd name="T22" fmla="*/ 322 w 587"/>
                      <a:gd name="T23" fmla="*/ 157 h 1643"/>
                      <a:gd name="T24" fmla="*/ 382 w 587"/>
                      <a:gd name="T25" fmla="*/ 67 h 1643"/>
                      <a:gd name="T26" fmla="*/ 397 w 587"/>
                      <a:gd name="T27" fmla="*/ 7 h 1643"/>
                      <a:gd name="T28" fmla="*/ 412 w 587"/>
                      <a:gd name="T29" fmla="*/ 52 h 1643"/>
                      <a:gd name="T30" fmla="*/ 352 w 587"/>
                      <a:gd name="T31" fmla="*/ 142 h 1643"/>
                      <a:gd name="T32" fmla="*/ 322 w 587"/>
                      <a:gd name="T33" fmla="*/ 187 h 1643"/>
                      <a:gd name="T34" fmla="*/ 307 w 587"/>
                      <a:gd name="T35" fmla="*/ 232 h 1643"/>
                      <a:gd name="T36" fmla="*/ 382 w 587"/>
                      <a:gd name="T37" fmla="*/ 217 h 1643"/>
                      <a:gd name="T38" fmla="*/ 427 w 587"/>
                      <a:gd name="T39" fmla="*/ 187 h 1643"/>
                      <a:gd name="T40" fmla="*/ 547 w 587"/>
                      <a:gd name="T41" fmla="*/ 172 h 1643"/>
                      <a:gd name="T42" fmla="*/ 322 w 587"/>
                      <a:gd name="T43" fmla="*/ 187 h 1643"/>
                      <a:gd name="T44" fmla="*/ 262 w 587"/>
                      <a:gd name="T45" fmla="*/ 277 h 1643"/>
                      <a:gd name="T46" fmla="*/ 247 w 587"/>
                      <a:gd name="T47" fmla="*/ 322 h 1643"/>
                      <a:gd name="T48" fmla="*/ 187 w 587"/>
                      <a:gd name="T49" fmla="*/ 412 h 1643"/>
                      <a:gd name="T50" fmla="*/ 97 w 587"/>
                      <a:gd name="T51" fmla="*/ 307 h 1643"/>
                      <a:gd name="T52" fmla="*/ 37 w 587"/>
                      <a:gd name="T53" fmla="*/ 217 h 1643"/>
                      <a:gd name="T54" fmla="*/ 127 w 587"/>
                      <a:gd name="T55" fmla="*/ 382 h 1643"/>
                      <a:gd name="T56" fmla="*/ 217 w 587"/>
                      <a:gd name="T57" fmla="*/ 397 h 1643"/>
                      <a:gd name="T58" fmla="*/ 262 w 587"/>
                      <a:gd name="T59" fmla="*/ 427 h 1643"/>
                      <a:gd name="T60" fmla="*/ 187 w 587"/>
                      <a:gd name="T61" fmla="*/ 712 h 1643"/>
                      <a:gd name="T62" fmla="*/ 172 w 587"/>
                      <a:gd name="T63" fmla="*/ 802 h 1643"/>
                      <a:gd name="T64" fmla="*/ 142 w 587"/>
                      <a:gd name="T65" fmla="*/ 847 h 1643"/>
                      <a:gd name="T66" fmla="*/ 112 w 587"/>
                      <a:gd name="T67" fmla="*/ 937 h 1643"/>
                      <a:gd name="T68" fmla="*/ 67 w 587"/>
                      <a:gd name="T69" fmla="*/ 1282 h 1643"/>
                      <a:gd name="T70" fmla="*/ 52 w 587"/>
                      <a:gd name="T71" fmla="*/ 1627 h 1643"/>
                      <a:gd name="T72" fmla="*/ 7 w 587"/>
                      <a:gd name="T73" fmla="*/ 1612 h 1643"/>
                      <a:gd name="T74" fmla="*/ 22 w 587"/>
                      <a:gd name="T75" fmla="*/ 1567 h 164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587"/>
                      <a:gd name="T115" fmla="*/ 0 h 1643"/>
                      <a:gd name="T116" fmla="*/ 587 w 587"/>
                      <a:gd name="T117" fmla="*/ 1643 h 164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587" h="1643">
                        <a:moveTo>
                          <a:pt x="22" y="1567"/>
                        </a:moveTo>
                        <a:cubicBezTo>
                          <a:pt x="27" y="1447"/>
                          <a:pt x="29" y="1327"/>
                          <a:pt x="37" y="1207"/>
                        </a:cubicBezTo>
                        <a:cubicBezTo>
                          <a:pt x="39" y="1177"/>
                          <a:pt x="38" y="1144"/>
                          <a:pt x="52" y="1117"/>
                        </a:cubicBezTo>
                        <a:cubicBezTo>
                          <a:pt x="60" y="1101"/>
                          <a:pt x="82" y="1097"/>
                          <a:pt x="97" y="1087"/>
                        </a:cubicBezTo>
                        <a:cubicBezTo>
                          <a:pt x="102" y="1067"/>
                          <a:pt x="110" y="1047"/>
                          <a:pt x="112" y="1027"/>
                        </a:cubicBezTo>
                        <a:cubicBezTo>
                          <a:pt x="120" y="962"/>
                          <a:pt x="115" y="896"/>
                          <a:pt x="127" y="832"/>
                        </a:cubicBezTo>
                        <a:cubicBezTo>
                          <a:pt x="130" y="814"/>
                          <a:pt x="148" y="803"/>
                          <a:pt x="157" y="787"/>
                        </a:cubicBezTo>
                        <a:cubicBezTo>
                          <a:pt x="186" y="736"/>
                          <a:pt x="191" y="724"/>
                          <a:pt x="202" y="667"/>
                        </a:cubicBezTo>
                        <a:cubicBezTo>
                          <a:pt x="208" y="637"/>
                          <a:pt x="210" y="607"/>
                          <a:pt x="217" y="577"/>
                        </a:cubicBezTo>
                        <a:cubicBezTo>
                          <a:pt x="225" y="546"/>
                          <a:pt x="247" y="487"/>
                          <a:pt x="247" y="487"/>
                        </a:cubicBezTo>
                        <a:cubicBezTo>
                          <a:pt x="261" y="391"/>
                          <a:pt x="276" y="294"/>
                          <a:pt x="307" y="202"/>
                        </a:cubicBezTo>
                        <a:cubicBezTo>
                          <a:pt x="312" y="187"/>
                          <a:pt x="314" y="171"/>
                          <a:pt x="322" y="157"/>
                        </a:cubicBezTo>
                        <a:cubicBezTo>
                          <a:pt x="340" y="125"/>
                          <a:pt x="382" y="67"/>
                          <a:pt x="382" y="67"/>
                        </a:cubicBezTo>
                        <a:cubicBezTo>
                          <a:pt x="387" y="47"/>
                          <a:pt x="379" y="16"/>
                          <a:pt x="397" y="7"/>
                        </a:cubicBezTo>
                        <a:cubicBezTo>
                          <a:pt x="411" y="0"/>
                          <a:pt x="417" y="37"/>
                          <a:pt x="412" y="52"/>
                        </a:cubicBezTo>
                        <a:cubicBezTo>
                          <a:pt x="401" y="86"/>
                          <a:pt x="372" y="112"/>
                          <a:pt x="352" y="142"/>
                        </a:cubicBezTo>
                        <a:cubicBezTo>
                          <a:pt x="342" y="157"/>
                          <a:pt x="328" y="170"/>
                          <a:pt x="322" y="187"/>
                        </a:cubicBezTo>
                        <a:cubicBezTo>
                          <a:pt x="317" y="202"/>
                          <a:pt x="293" y="225"/>
                          <a:pt x="307" y="232"/>
                        </a:cubicBezTo>
                        <a:cubicBezTo>
                          <a:pt x="330" y="243"/>
                          <a:pt x="357" y="222"/>
                          <a:pt x="382" y="217"/>
                        </a:cubicBezTo>
                        <a:cubicBezTo>
                          <a:pt x="397" y="207"/>
                          <a:pt x="410" y="192"/>
                          <a:pt x="427" y="187"/>
                        </a:cubicBezTo>
                        <a:cubicBezTo>
                          <a:pt x="466" y="176"/>
                          <a:pt x="587" y="172"/>
                          <a:pt x="547" y="172"/>
                        </a:cubicBezTo>
                        <a:cubicBezTo>
                          <a:pt x="472" y="172"/>
                          <a:pt x="397" y="182"/>
                          <a:pt x="322" y="187"/>
                        </a:cubicBezTo>
                        <a:cubicBezTo>
                          <a:pt x="302" y="217"/>
                          <a:pt x="273" y="243"/>
                          <a:pt x="262" y="277"/>
                        </a:cubicBezTo>
                        <a:cubicBezTo>
                          <a:pt x="257" y="292"/>
                          <a:pt x="255" y="308"/>
                          <a:pt x="247" y="322"/>
                        </a:cubicBezTo>
                        <a:cubicBezTo>
                          <a:pt x="229" y="354"/>
                          <a:pt x="187" y="412"/>
                          <a:pt x="187" y="412"/>
                        </a:cubicBezTo>
                        <a:cubicBezTo>
                          <a:pt x="108" y="386"/>
                          <a:pt x="132" y="369"/>
                          <a:pt x="97" y="307"/>
                        </a:cubicBezTo>
                        <a:cubicBezTo>
                          <a:pt x="79" y="275"/>
                          <a:pt x="26" y="183"/>
                          <a:pt x="37" y="217"/>
                        </a:cubicBezTo>
                        <a:cubicBezTo>
                          <a:pt x="56" y="273"/>
                          <a:pt x="59" y="359"/>
                          <a:pt x="127" y="382"/>
                        </a:cubicBezTo>
                        <a:cubicBezTo>
                          <a:pt x="156" y="392"/>
                          <a:pt x="187" y="392"/>
                          <a:pt x="217" y="397"/>
                        </a:cubicBezTo>
                        <a:cubicBezTo>
                          <a:pt x="232" y="407"/>
                          <a:pt x="259" y="409"/>
                          <a:pt x="262" y="427"/>
                        </a:cubicBezTo>
                        <a:cubicBezTo>
                          <a:pt x="287" y="574"/>
                          <a:pt x="208" y="588"/>
                          <a:pt x="187" y="712"/>
                        </a:cubicBezTo>
                        <a:cubicBezTo>
                          <a:pt x="182" y="742"/>
                          <a:pt x="182" y="773"/>
                          <a:pt x="172" y="802"/>
                        </a:cubicBezTo>
                        <a:cubicBezTo>
                          <a:pt x="166" y="819"/>
                          <a:pt x="149" y="831"/>
                          <a:pt x="142" y="847"/>
                        </a:cubicBezTo>
                        <a:cubicBezTo>
                          <a:pt x="129" y="876"/>
                          <a:pt x="112" y="937"/>
                          <a:pt x="112" y="937"/>
                        </a:cubicBezTo>
                        <a:cubicBezTo>
                          <a:pt x="101" y="1110"/>
                          <a:pt x="100" y="1149"/>
                          <a:pt x="67" y="1282"/>
                        </a:cubicBezTo>
                        <a:cubicBezTo>
                          <a:pt x="62" y="1397"/>
                          <a:pt x="73" y="1514"/>
                          <a:pt x="52" y="1627"/>
                        </a:cubicBezTo>
                        <a:cubicBezTo>
                          <a:pt x="49" y="1643"/>
                          <a:pt x="14" y="1626"/>
                          <a:pt x="7" y="1612"/>
                        </a:cubicBezTo>
                        <a:cubicBezTo>
                          <a:pt x="0" y="1598"/>
                          <a:pt x="17" y="1582"/>
                          <a:pt x="22" y="156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6600"/>
                      </a:gs>
                      <a:gs pos="50000">
                        <a:srgbClr val="FF9900"/>
                      </a:gs>
                      <a:gs pos="100000">
                        <a:srgbClr val="99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317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68648" name="Group 728"/>
            <p:cNvGrpSpPr>
              <a:grpSpLocks/>
            </p:cNvGrpSpPr>
            <p:nvPr/>
          </p:nvGrpSpPr>
          <p:grpSpPr bwMode="auto">
            <a:xfrm>
              <a:off x="5009" y="2742"/>
              <a:ext cx="191" cy="121"/>
              <a:chOff x="3863" y="6367"/>
              <a:chExt cx="1576" cy="897"/>
            </a:xfrm>
          </p:grpSpPr>
          <p:sp>
            <p:nvSpPr>
              <p:cNvPr id="68669" name="Freeform 729"/>
              <p:cNvSpPr>
                <a:spLocks/>
              </p:cNvSpPr>
              <p:nvPr/>
            </p:nvSpPr>
            <p:spPr bwMode="auto">
              <a:xfrm>
                <a:off x="3863" y="6515"/>
                <a:ext cx="1576" cy="749"/>
              </a:xfrm>
              <a:custGeom>
                <a:avLst/>
                <a:gdLst>
                  <a:gd name="T0" fmla="*/ 229 w 1576"/>
                  <a:gd name="T1" fmla="*/ 88 h 749"/>
                  <a:gd name="T2" fmla="*/ 211 w 1576"/>
                  <a:gd name="T3" fmla="*/ 439 h 749"/>
                  <a:gd name="T4" fmla="*/ 0 w 1576"/>
                  <a:gd name="T5" fmla="*/ 597 h 749"/>
                  <a:gd name="T6" fmla="*/ 404 w 1576"/>
                  <a:gd name="T7" fmla="*/ 562 h 749"/>
                  <a:gd name="T8" fmla="*/ 457 w 1576"/>
                  <a:gd name="T9" fmla="*/ 527 h 749"/>
                  <a:gd name="T10" fmla="*/ 562 w 1576"/>
                  <a:gd name="T11" fmla="*/ 492 h 749"/>
                  <a:gd name="T12" fmla="*/ 685 w 1576"/>
                  <a:gd name="T13" fmla="*/ 562 h 749"/>
                  <a:gd name="T14" fmla="*/ 843 w 1576"/>
                  <a:gd name="T15" fmla="*/ 667 h 749"/>
                  <a:gd name="T16" fmla="*/ 949 w 1576"/>
                  <a:gd name="T17" fmla="*/ 703 h 749"/>
                  <a:gd name="T18" fmla="*/ 1072 w 1576"/>
                  <a:gd name="T19" fmla="*/ 457 h 749"/>
                  <a:gd name="T20" fmla="*/ 1177 w 1576"/>
                  <a:gd name="T21" fmla="*/ 492 h 749"/>
                  <a:gd name="T22" fmla="*/ 1493 w 1576"/>
                  <a:gd name="T23" fmla="*/ 562 h 749"/>
                  <a:gd name="T24" fmla="*/ 1563 w 1576"/>
                  <a:gd name="T25" fmla="*/ 545 h 749"/>
                  <a:gd name="T26" fmla="*/ 1546 w 1576"/>
                  <a:gd name="T27" fmla="*/ 474 h 749"/>
                  <a:gd name="T28" fmla="*/ 1388 w 1576"/>
                  <a:gd name="T29" fmla="*/ 316 h 749"/>
                  <a:gd name="T30" fmla="*/ 1300 w 1576"/>
                  <a:gd name="T31" fmla="*/ 228 h 749"/>
                  <a:gd name="T32" fmla="*/ 1230 w 1576"/>
                  <a:gd name="T33" fmla="*/ 0 h 7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76"/>
                  <a:gd name="T52" fmla="*/ 0 h 749"/>
                  <a:gd name="T53" fmla="*/ 1576 w 1576"/>
                  <a:gd name="T54" fmla="*/ 749 h 7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76" h="749">
                    <a:moveTo>
                      <a:pt x="229" y="88"/>
                    </a:moveTo>
                    <a:cubicBezTo>
                      <a:pt x="223" y="205"/>
                      <a:pt x="226" y="323"/>
                      <a:pt x="211" y="439"/>
                    </a:cubicBezTo>
                    <a:cubicBezTo>
                      <a:pt x="201" y="517"/>
                      <a:pt x="64" y="577"/>
                      <a:pt x="0" y="597"/>
                    </a:cubicBezTo>
                    <a:cubicBezTo>
                      <a:pt x="133" y="642"/>
                      <a:pt x="282" y="632"/>
                      <a:pt x="404" y="562"/>
                    </a:cubicBezTo>
                    <a:cubicBezTo>
                      <a:pt x="422" y="552"/>
                      <a:pt x="438" y="536"/>
                      <a:pt x="457" y="527"/>
                    </a:cubicBezTo>
                    <a:cubicBezTo>
                      <a:pt x="491" y="512"/>
                      <a:pt x="562" y="492"/>
                      <a:pt x="562" y="492"/>
                    </a:cubicBezTo>
                    <a:cubicBezTo>
                      <a:pt x="746" y="614"/>
                      <a:pt x="461" y="429"/>
                      <a:pt x="685" y="562"/>
                    </a:cubicBezTo>
                    <a:cubicBezTo>
                      <a:pt x="739" y="594"/>
                      <a:pt x="783" y="647"/>
                      <a:pt x="843" y="667"/>
                    </a:cubicBezTo>
                    <a:cubicBezTo>
                      <a:pt x="878" y="679"/>
                      <a:pt x="949" y="703"/>
                      <a:pt x="949" y="703"/>
                    </a:cubicBezTo>
                    <a:cubicBezTo>
                      <a:pt x="1206" y="659"/>
                      <a:pt x="886" y="749"/>
                      <a:pt x="1072" y="457"/>
                    </a:cubicBezTo>
                    <a:cubicBezTo>
                      <a:pt x="1092" y="426"/>
                      <a:pt x="1177" y="492"/>
                      <a:pt x="1177" y="492"/>
                    </a:cubicBezTo>
                    <a:cubicBezTo>
                      <a:pt x="1326" y="604"/>
                      <a:pt x="1263" y="583"/>
                      <a:pt x="1493" y="562"/>
                    </a:cubicBezTo>
                    <a:cubicBezTo>
                      <a:pt x="1516" y="556"/>
                      <a:pt x="1551" y="566"/>
                      <a:pt x="1563" y="545"/>
                    </a:cubicBezTo>
                    <a:cubicBezTo>
                      <a:pt x="1576" y="524"/>
                      <a:pt x="1555" y="496"/>
                      <a:pt x="1546" y="474"/>
                    </a:cubicBezTo>
                    <a:cubicBezTo>
                      <a:pt x="1514" y="399"/>
                      <a:pt x="1444" y="366"/>
                      <a:pt x="1388" y="316"/>
                    </a:cubicBezTo>
                    <a:cubicBezTo>
                      <a:pt x="1357" y="289"/>
                      <a:pt x="1300" y="228"/>
                      <a:pt x="1300" y="228"/>
                    </a:cubicBezTo>
                    <a:cubicBezTo>
                      <a:pt x="1279" y="165"/>
                      <a:pt x="1230" y="70"/>
                      <a:pt x="1230" y="0"/>
                    </a:cubicBezTo>
                  </a:path>
                </a:pathLst>
              </a:custGeom>
              <a:solidFill>
                <a:srgbClr val="3333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70" name="Oval 730"/>
              <p:cNvSpPr>
                <a:spLocks noChangeArrowheads="1"/>
              </p:cNvSpPr>
              <p:nvPr/>
            </p:nvSpPr>
            <p:spPr bwMode="auto">
              <a:xfrm rot="-5560056">
                <a:off x="4418" y="6017"/>
                <a:ext cx="325" cy="1025"/>
              </a:xfrm>
              <a:prstGeom prst="ellipse">
                <a:avLst/>
              </a:prstGeom>
              <a:gradFill rotWithShape="0">
                <a:gsLst>
                  <a:gs pos="0">
                    <a:srgbClr val="996600"/>
                  </a:gs>
                  <a:gs pos="100000">
                    <a:srgbClr val="472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68649" name="Group 731"/>
            <p:cNvGrpSpPr>
              <a:grpSpLocks/>
            </p:cNvGrpSpPr>
            <p:nvPr/>
          </p:nvGrpSpPr>
          <p:grpSpPr bwMode="auto">
            <a:xfrm>
              <a:off x="3888" y="2400"/>
              <a:ext cx="138" cy="496"/>
              <a:chOff x="3860" y="10260"/>
              <a:chExt cx="445" cy="2880"/>
            </a:xfrm>
          </p:grpSpPr>
          <p:grpSp>
            <p:nvGrpSpPr>
              <p:cNvPr id="68660" name="Group 732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667" name="Freeform 733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68" name="Freeform 734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661" name="Group 735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665" name="Freeform 736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66" name="Freeform 737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662" name="Group 738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663" name="AutoShape 739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664" name="Rectangle 740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grpSp>
          <p:nvGrpSpPr>
            <p:cNvPr id="68650" name="Group 741"/>
            <p:cNvGrpSpPr>
              <a:grpSpLocks/>
            </p:cNvGrpSpPr>
            <p:nvPr/>
          </p:nvGrpSpPr>
          <p:grpSpPr bwMode="auto">
            <a:xfrm>
              <a:off x="4853" y="2259"/>
              <a:ext cx="138" cy="496"/>
              <a:chOff x="3860" y="10260"/>
              <a:chExt cx="445" cy="2880"/>
            </a:xfrm>
          </p:grpSpPr>
          <p:grpSp>
            <p:nvGrpSpPr>
              <p:cNvPr id="68651" name="Group 742"/>
              <p:cNvGrpSpPr>
                <a:grpSpLocks/>
              </p:cNvGrpSpPr>
              <p:nvPr/>
            </p:nvGrpSpPr>
            <p:grpSpPr bwMode="auto">
              <a:xfrm>
                <a:off x="3860" y="11869"/>
                <a:ext cx="445" cy="247"/>
                <a:chOff x="3860" y="11869"/>
                <a:chExt cx="445" cy="247"/>
              </a:xfrm>
            </p:grpSpPr>
            <p:sp>
              <p:nvSpPr>
                <p:cNvPr id="68658" name="Freeform 743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59" name="Freeform 744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652" name="Group 745"/>
              <p:cNvGrpSpPr>
                <a:grpSpLocks/>
              </p:cNvGrpSpPr>
              <p:nvPr/>
            </p:nvGrpSpPr>
            <p:grpSpPr bwMode="auto">
              <a:xfrm>
                <a:off x="3860" y="12240"/>
                <a:ext cx="440" cy="247"/>
                <a:chOff x="3860" y="11869"/>
                <a:chExt cx="445" cy="247"/>
              </a:xfrm>
            </p:grpSpPr>
            <p:sp>
              <p:nvSpPr>
                <p:cNvPr id="68656" name="Freeform 746"/>
                <p:cNvSpPr>
                  <a:spLocks/>
                </p:cNvSpPr>
                <p:nvPr/>
              </p:nvSpPr>
              <p:spPr bwMode="auto">
                <a:xfrm>
                  <a:off x="3870" y="11869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57" name="Freeform 747"/>
                <p:cNvSpPr>
                  <a:spLocks/>
                </p:cNvSpPr>
                <p:nvPr/>
              </p:nvSpPr>
              <p:spPr bwMode="auto">
                <a:xfrm flipH="1" flipV="1">
                  <a:off x="3860" y="12060"/>
                  <a:ext cx="435" cy="56"/>
                </a:xfrm>
                <a:custGeom>
                  <a:avLst/>
                  <a:gdLst>
                    <a:gd name="T0" fmla="*/ 0 w 435"/>
                    <a:gd name="T1" fmla="*/ 56 h 56"/>
                    <a:gd name="T2" fmla="*/ 435 w 435"/>
                    <a:gd name="T3" fmla="*/ 41 h 56"/>
                    <a:gd name="T4" fmla="*/ 0 60000 65536"/>
                    <a:gd name="T5" fmla="*/ 0 60000 65536"/>
                    <a:gd name="T6" fmla="*/ 0 w 435"/>
                    <a:gd name="T7" fmla="*/ 0 h 56"/>
                    <a:gd name="T8" fmla="*/ 435 w 435"/>
                    <a:gd name="T9" fmla="*/ 56 h 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35" h="56">
                      <a:moveTo>
                        <a:pt x="0" y="56"/>
                      </a:moveTo>
                      <a:cubicBezTo>
                        <a:pt x="168" y="0"/>
                        <a:pt x="29" y="41"/>
                        <a:pt x="435" y="41"/>
                      </a:cubicBezTo>
                    </a:path>
                  </a:pathLst>
                </a:custGeom>
                <a:noFill/>
                <a:ln w="19050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8653" name="Group 748"/>
              <p:cNvGrpSpPr>
                <a:grpSpLocks/>
              </p:cNvGrpSpPr>
              <p:nvPr/>
            </p:nvGrpSpPr>
            <p:grpSpPr bwMode="auto">
              <a:xfrm>
                <a:off x="3860" y="10260"/>
                <a:ext cx="440" cy="2880"/>
                <a:chOff x="4740" y="11160"/>
                <a:chExt cx="440" cy="2880"/>
              </a:xfrm>
            </p:grpSpPr>
            <p:sp>
              <p:nvSpPr>
                <p:cNvPr id="68654" name="AutoShape 749"/>
                <p:cNvSpPr>
                  <a:spLocks noChangeArrowheads="1"/>
                </p:cNvSpPr>
                <p:nvPr/>
              </p:nvSpPr>
              <p:spPr bwMode="auto">
                <a:xfrm>
                  <a:off x="4740" y="11160"/>
                  <a:ext cx="440" cy="1440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rgbClr val="002F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68655" name="Rectangle 750"/>
                <p:cNvSpPr>
                  <a:spLocks noChangeArrowheads="1"/>
                </p:cNvSpPr>
                <p:nvPr/>
              </p:nvSpPr>
              <p:spPr bwMode="auto">
                <a:xfrm>
                  <a:off x="4916" y="12600"/>
                  <a:ext cx="88" cy="1440"/>
                </a:xfrm>
                <a:prstGeom prst="rect">
                  <a:avLst/>
                </a:prstGeom>
                <a:gradFill rotWithShape="0">
                  <a:gsLst>
                    <a:gs pos="0">
                      <a:srgbClr val="66330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</p:grpSp>
      <p:sp>
        <p:nvSpPr>
          <p:cNvPr id="68616" name="Rectangle 746"/>
          <p:cNvSpPr>
            <a:spLocks noChangeArrowheads="1"/>
          </p:cNvSpPr>
          <p:nvPr/>
        </p:nvSpPr>
        <p:spPr bwMode="auto">
          <a:xfrm>
            <a:off x="3276600" y="152400"/>
            <a:ext cx="1166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u="sng"/>
              <a:t>Stage 1 </a:t>
            </a:r>
            <a:endParaRPr lang="en-US" altLang="en-US" sz="2000" b="1"/>
          </a:p>
        </p:txBody>
      </p:sp>
      <p:grpSp>
        <p:nvGrpSpPr>
          <p:cNvPr id="68617" name="Group 121"/>
          <p:cNvGrpSpPr>
            <a:grpSpLocks/>
          </p:cNvGrpSpPr>
          <p:nvPr/>
        </p:nvGrpSpPr>
        <p:grpSpPr bwMode="auto">
          <a:xfrm>
            <a:off x="3352800" y="781050"/>
            <a:ext cx="411163" cy="2051050"/>
            <a:chOff x="3860" y="10260"/>
            <a:chExt cx="445" cy="2880"/>
          </a:xfrm>
        </p:grpSpPr>
        <p:grpSp>
          <p:nvGrpSpPr>
            <p:cNvPr id="68623" name="Group 122"/>
            <p:cNvGrpSpPr>
              <a:grpSpLocks/>
            </p:cNvGrpSpPr>
            <p:nvPr/>
          </p:nvGrpSpPr>
          <p:grpSpPr bwMode="auto">
            <a:xfrm>
              <a:off x="3860" y="11869"/>
              <a:ext cx="445" cy="247"/>
              <a:chOff x="3860" y="11869"/>
              <a:chExt cx="445" cy="247"/>
            </a:xfrm>
          </p:grpSpPr>
          <p:sp>
            <p:nvSpPr>
              <p:cNvPr id="68630" name="Freeform 123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31" name="Freeform 124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624" name="Group 125"/>
            <p:cNvGrpSpPr>
              <a:grpSpLocks/>
            </p:cNvGrpSpPr>
            <p:nvPr/>
          </p:nvGrpSpPr>
          <p:grpSpPr bwMode="auto">
            <a:xfrm>
              <a:off x="3860" y="12240"/>
              <a:ext cx="440" cy="247"/>
              <a:chOff x="3860" y="11869"/>
              <a:chExt cx="445" cy="247"/>
            </a:xfrm>
          </p:grpSpPr>
          <p:sp>
            <p:nvSpPr>
              <p:cNvPr id="68628" name="Freeform 126"/>
              <p:cNvSpPr>
                <a:spLocks/>
              </p:cNvSpPr>
              <p:nvPr/>
            </p:nvSpPr>
            <p:spPr bwMode="auto">
              <a:xfrm>
                <a:off x="3870" y="11869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29" name="Freeform 127"/>
              <p:cNvSpPr>
                <a:spLocks/>
              </p:cNvSpPr>
              <p:nvPr/>
            </p:nvSpPr>
            <p:spPr bwMode="auto">
              <a:xfrm flipH="1" flipV="1">
                <a:off x="3860" y="12060"/>
                <a:ext cx="435" cy="56"/>
              </a:xfrm>
              <a:custGeom>
                <a:avLst/>
                <a:gdLst>
                  <a:gd name="T0" fmla="*/ 0 w 435"/>
                  <a:gd name="T1" fmla="*/ 56 h 56"/>
                  <a:gd name="T2" fmla="*/ 435 w 435"/>
                  <a:gd name="T3" fmla="*/ 41 h 56"/>
                  <a:gd name="T4" fmla="*/ 0 60000 65536"/>
                  <a:gd name="T5" fmla="*/ 0 60000 65536"/>
                  <a:gd name="T6" fmla="*/ 0 w 435"/>
                  <a:gd name="T7" fmla="*/ 0 h 56"/>
                  <a:gd name="T8" fmla="*/ 435 w 435"/>
                  <a:gd name="T9" fmla="*/ 56 h 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6">
                    <a:moveTo>
                      <a:pt x="0" y="56"/>
                    </a:moveTo>
                    <a:cubicBezTo>
                      <a:pt x="168" y="0"/>
                      <a:pt x="29" y="41"/>
                      <a:pt x="435" y="4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625" name="Group 128"/>
            <p:cNvGrpSpPr>
              <a:grpSpLocks/>
            </p:cNvGrpSpPr>
            <p:nvPr/>
          </p:nvGrpSpPr>
          <p:grpSpPr bwMode="auto">
            <a:xfrm>
              <a:off x="3860" y="10260"/>
              <a:ext cx="440" cy="2880"/>
              <a:chOff x="4740" y="11160"/>
              <a:chExt cx="440" cy="2880"/>
            </a:xfrm>
          </p:grpSpPr>
          <p:sp>
            <p:nvSpPr>
              <p:cNvPr id="68626" name="AutoShape 129"/>
              <p:cNvSpPr>
                <a:spLocks noChangeArrowheads="1"/>
              </p:cNvSpPr>
              <p:nvPr/>
            </p:nvSpPr>
            <p:spPr bwMode="auto">
              <a:xfrm>
                <a:off x="4740" y="11160"/>
                <a:ext cx="440" cy="1440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006600"/>
                  </a:gs>
                  <a:gs pos="100000">
                    <a:srgbClr val="002F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8627" name="Rectangle 130"/>
              <p:cNvSpPr>
                <a:spLocks noChangeArrowheads="1"/>
              </p:cNvSpPr>
              <p:nvPr/>
            </p:nvSpPr>
            <p:spPr bwMode="auto">
              <a:xfrm>
                <a:off x="4916" y="12600"/>
                <a:ext cx="88" cy="1440"/>
              </a:xfrm>
              <a:prstGeom prst="rect">
                <a:avLst/>
              </a:prstGeom>
              <a:gradFill rotWithShape="0">
                <a:gsLst>
                  <a:gs pos="0">
                    <a:srgbClr val="66330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sp>
        <p:nvSpPr>
          <p:cNvPr id="758" name="Rectangle 757"/>
          <p:cNvSpPr>
            <a:spLocks noChangeArrowheads="1"/>
          </p:cNvSpPr>
          <p:nvPr/>
        </p:nvSpPr>
        <p:spPr bwMode="auto">
          <a:xfrm>
            <a:off x="6934200" y="2362200"/>
            <a:ext cx="1166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u="sng"/>
              <a:t>Stage 2 </a:t>
            </a:r>
            <a:endParaRPr lang="en-US" altLang="en-US" sz="2000" b="1"/>
          </a:p>
        </p:txBody>
      </p:sp>
      <p:cxnSp>
        <p:nvCxnSpPr>
          <p:cNvPr id="760" name="Straight Arrow Connector 759"/>
          <p:cNvCxnSpPr/>
          <p:nvPr/>
        </p:nvCxnSpPr>
        <p:spPr>
          <a:xfrm>
            <a:off x="5410200" y="2819400"/>
            <a:ext cx="1143000" cy="304800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2" name="Straight Arrow Connector 761"/>
          <p:cNvCxnSpPr/>
          <p:nvPr/>
        </p:nvCxnSpPr>
        <p:spPr>
          <a:xfrm>
            <a:off x="0" y="1752600"/>
            <a:ext cx="2514600" cy="228600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6" name="Straight Arrow Connector 765"/>
          <p:cNvCxnSpPr/>
          <p:nvPr/>
        </p:nvCxnSpPr>
        <p:spPr>
          <a:xfrm rot="10800000" flipV="1">
            <a:off x="4267200" y="5334000"/>
            <a:ext cx="1676400" cy="152400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9" name="Rectangle 768"/>
          <p:cNvSpPr>
            <a:spLocks noChangeArrowheads="1"/>
          </p:cNvSpPr>
          <p:nvPr/>
        </p:nvSpPr>
        <p:spPr bwMode="auto">
          <a:xfrm>
            <a:off x="2057400" y="3886200"/>
            <a:ext cx="1166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u="sng"/>
              <a:t>Stage 3 </a:t>
            </a:r>
            <a:endParaRPr lang="en-US" altLang="en-US" sz="2000" b="1"/>
          </a:p>
        </p:txBody>
      </p:sp>
    </p:spTree>
    <p:extLst>
      <p:ext uri="{BB962C8B-B14F-4D97-AF65-F5344CB8AC3E}">
        <p14:creationId xmlns:p14="http://schemas.microsoft.com/office/powerpoint/2010/main" val="311868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9" grpId="0" animBg="1"/>
      <p:bldP spid="136199" grpId="1" animBg="1"/>
      <p:bldP spid="136202" grpId="0" animBg="1"/>
      <p:bldP spid="758" grpId="0"/>
      <p:bldP spid="758" grpId="1"/>
      <p:bldP spid="76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Understory Establishment – Initiation of Two-cohort Stand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3390900" cy="226060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1600200"/>
            <a:ext cx="3048000" cy="248093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6596" y="4267200"/>
            <a:ext cx="3092604" cy="2305396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05200" y="1600200"/>
            <a:ext cx="236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 cohort stand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4572000"/>
            <a:ext cx="18909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Transformation</a:t>
            </a:r>
          </a:p>
          <a:p>
            <a:pPr algn="ctr"/>
            <a:r>
              <a:rPr lang="en-US" dirty="0" smtClean="0"/>
              <a:t>to two-cohort</a:t>
            </a:r>
          </a:p>
          <a:p>
            <a:pPr algn="ctr"/>
            <a:r>
              <a:rPr lang="en-US" dirty="0" smtClean="0"/>
              <a:t>stand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3810000"/>
            <a:ext cx="1300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dispersed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29400" y="3810000"/>
            <a:ext cx="11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62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1" descr="F:\usr4\home\gersonr\LowerCedar\Tree_Crowns 00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75" y="0"/>
            <a:ext cx="3714537" cy="4953000"/>
          </a:xfrm>
          <a:prstGeom prst="rect">
            <a:avLst/>
          </a:prstGeom>
          <a:noFill/>
        </p:spPr>
      </p:pic>
      <p:pic>
        <p:nvPicPr>
          <p:cNvPr id="5" name="Picture 2" descr="F:\usr4\home\gersonr\LowerCedar\PSP18_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0801" y="2895600"/>
            <a:ext cx="5283200" cy="396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63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91400" cy="792163"/>
          </a:xfrm>
        </p:spPr>
        <p:txBody>
          <a:bodyPr/>
          <a:lstStyle/>
          <a:p>
            <a:r>
              <a:rPr lang="en-US" sz="3200"/>
              <a:t>Group Selection Structure Types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5988" y="1559677"/>
            <a:ext cx="6627812" cy="476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6781800" y="2438400"/>
            <a:ext cx="914400" cy="381000"/>
          </a:xfrm>
          <a:prstGeom prst="wedgeRoundRectCallout">
            <a:avLst>
              <a:gd name="adj1" fmla="val -128995"/>
              <a:gd name="adj2" fmla="val 8583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PCT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0" y="2514600"/>
            <a:ext cx="1828800" cy="381000"/>
          </a:xfrm>
          <a:prstGeom prst="wedgeRoundRectCallout">
            <a:avLst>
              <a:gd name="adj1" fmla="val 117708"/>
              <a:gd name="adj2" fmla="val 6958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dirty="0"/>
              <a:t>Regeneration</a:t>
            </a: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6934200" y="4495800"/>
            <a:ext cx="1295400" cy="609600"/>
          </a:xfrm>
          <a:prstGeom prst="wedgeRoundRectCallout">
            <a:avLst>
              <a:gd name="adj1" fmla="val -105759"/>
              <a:gd name="adj2" fmla="val 6380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dirty="0"/>
              <a:t>Matrix</a:t>
            </a:r>
          </a:p>
          <a:p>
            <a:pPr algn="ctr"/>
            <a:r>
              <a:rPr lang="en-US" dirty="0"/>
              <a:t>Thinning</a:t>
            </a:r>
          </a:p>
        </p:txBody>
      </p:sp>
    </p:spTree>
    <p:extLst>
      <p:ext uri="{BB962C8B-B14F-4D97-AF65-F5344CB8AC3E}">
        <p14:creationId xmlns:p14="http://schemas.microsoft.com/office/powerpoint/2010/main" val="34150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en-US" altLang="en-US" smtClean="0"/>
          </a:p>
        </p:txBody>
      </p:sp>
      <p:pic>
        <p:nvPicPr>
          <p:cNvPr id="70660" name="Picture 4" descr="processo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61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en-US" altLang="en-US" smtClean="0"/>
          </a:p>
        </p:txBody>
      </p:sp>
      <p:pic>
        <p:nvPicPr>
          <p:cNvPr id="92164" name="Picture 4" descr="forwarde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01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45007"/>
            <a:ext cx="9144000" cy="196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67372"/>
            <a:ext cx="9144000" cy="192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2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63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6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8750" y="2228850"/>
            <a:ext cx="1371600" cy="24003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1545" y="4632307"/>
            <a:ext cx="1356189" cy="1371600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0" y="857250"/>
            <a:ext cx="1371600" cy="1371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6134" y="849752"/>
            <a:ext cx="1371600" cy="1371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29150"/>
            <a:ext cx="1371600" cy="1371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700" y="2301880"/>
            <a:ext cx="4446873" cy="11878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21351"/>
            <a:ext cx="1371600" cy="24003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5250" y="857250"/>
            <a:ext cx="6420120" cy="1391942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8438" y="4629149"/>
            <a:ext cx="6435983" cy="1371600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7776134" y="849752"/>
            <a:ext cx="15411" cy="5150998"/>
          </a:xfrm>
          <a:prstGeom prst="line">
            <a:avLst/>
          </a:prstGeom>
          <a:ln w="57150">
            <a:solidFill>
              <a:srgbClr val="44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374577" y="846003"/>
            <a:ext cx="15411" cy="5150998"/>
          </a:xfrm>
          <a:prstGeom prst="line">
            <a:avLst/>
          </a:prstGeom>
          <a:ln w="57150">
            <a:solidFill>
              <a:srgbClr val="44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-7839" y="2198180"/>
            <a:ext cx="9141474" cy="26930"/>
          </a:xfrm>
          <a:prstGeom prst="line">
            <a:avLst/>
          </a:prstGeom>
          <a:ln w="57150">
            <a:solidFill>
              <a:srgbClr val="44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-7839" y="4617694"/>
            <a:ext cx="9141474" cy="26930"/>
          </a:xfrm>
          <a:prstGeom prst="line">
            <a:avLst/>
          </a:prstGeom>
          <a:ln w="57150">
            <a:solidFill>
              <a:srgbClr val="445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371601" y="3505418"/>
            <a:ext cx="64045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rgbClr val="445B00"/>
                </a:solidFill>
                <a:latin typeface="Gill Sans MT" panose="020B0502020104020203" pitchFamily="34" charset="0"/>
              </a:rPr>
              <a:t>Kirk Hanson</a:t>
            </a:r>
          </a:p>
          <a:p>
            <a:pPr algn="ctr"/>
            <a:r>
              <a:rPr lang="en-US" sz="2100" dirty="0">
                <a:solidFill>
                  <a:srgbClr val="445B00"/>
                </a:solidFill>
                <a:latin typeface="Gill Sans MT" panose="020B0502020104020203" pitchFamily="34" charset="0"/>
                <a:hlinkClick r:id="rId11"/>
              </a:rPr>
              <a:t>kirk@nnrg.org</a:t>
            </a:r>
            <a:endParaRPr lang="en-US" sz="2100" dirty="0">
              <a:solidFill>
                <a:srgbClr val="445B00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sz="2100" dirty="0">
                <a:solidFill>
                  <a:srgbClr val="445B00"/>
                </a:solidFill>
                <a:latin typeface="Gill Sans MT" panose="020B0502020104020203" pitchFamily="34" charset="0"/>
              </a:rPr>
              <a:t>(360) 316-9317</a:t>
            </a:r>
          </a:p>
        </p:txBody>
      </p:sp>
    </p:spTree>
    <p:extLst>
      <p:ext uri="{BB962C8B-B14F-4D97-AF65-F5344CB8AC3E}">
        <p14:creationId xmlns:p14="http://schemas.microsoft.com/office/powerpoint/2010/main" val="177433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4344</TotalTime>
  <Words>403</Words>
  <Application>Microsoft Office PowerPoint</Application>
  <PresentationFormat>On-screen Show (4:3)</PresentationFormat>
  <Paragraphs>177</Paragraphs>
  <Slides>52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Bodoni MT</vt:lpstr>
      <vt:lpstr>Calibri</vt:lpstr>
      <vt:lpstr>Gill Sans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Cutting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Understory Establishment – Initiation of Two-cohort Stand</vt:lpstr>
      <vt:lpstr>PowerPoint Presentation</vt:lpstr>
      <vt:lpstr>Group Selection Structure 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Kirk</dc:creator>
  <cp:lastModifiedBy>Kirk Hanson</cp:lastModifiedBy>
  <cp:revision>109</cp:revision>
  <dcterms:created xsi:type="dcterms:W3CDTF">2010-09-09T04:37:19Z</dcterms:created>
  <dcterms:modified xsi:type="dcterms:W3CDTF">2016-05-03T16:27:58Z</dcterms:modified>
</cp:coreProperties>
</file>