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72" r:id="rId3"/>
    <p:sldId id="298" r:id="rId4"/>
    <p:sldId id="299" r:id="rId5"/>
    <p:sldId id="280" r:id="rId6"/>
    <p:sldId id="300" r:id="rId7"/>
    <p:sldId id="301" r:id="rId8"/>
    <p:sldId id="302" r:id="rId9"/>
    <p:sldId id="338" r:id="rId10"/>
    <p:sldId id="303" r:id="rId11"/>
    <p:sldId id="337" r:id="rId12"/>
    <p:sldId id="339"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26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145" autoAdjust="0"/>
    <p:restoredTop sz="86412" autoAdjust="0"/>
  </p:normalViewPr>
  <p:slideViewPr>
    <p:cSldViewPr snapToGrid="0">
      <p:cViewPr varScale="1">
        <p:scale>
          <a:sx n="116" d="100"/>
          <a:sy n="116" d="100"/>
        </p:scale>
        <p:origin x="525" y="79"/>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937952-589D-401E-8CD4-6D0069B16B7A}"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DFD5A1-9FE9-4348-B5E2-3EE6D0976272}" type="slidenum">
              <a:rPr lang="en-US" smtClean="0"/>
              <a:t>‹#›</a:t>
            </a:fld>
            <a:endParaRPr lang="en-US"/>
          </a:p>
        </p:txBody>
      </p:sp>
    </p:spTree>
    <p:extLst>
      <p:ext uri="{BB962C8B-B14F-4D97-AF65-F5344CB8AC3E}">
        <p14:creationId xmlns:p14="http://schemas.microsoft.com/office/powerpoint/2010/main" val="1886525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chat,</a:t>
            </a:r>
            <a:r>
              <a:rPr lang="en-US" baseline="0" dirty="0" smtClean="0"/>
              <a:t> I’m going to walk you through our main logging contract template and discuss why we include each section. I’ve included images of each section of the contract on the slides so you can get a sense of how the actual contract sections look -- don’t feel like you need to read through every word as we go, since I’ll be summarizing and discussing each section. Afterwards, we will send this template to you so you can review it as much as you’d like, and this chat will also be uploaded to </a:t>
            </a:r>
            <a:r>
              <a:rPr lang="en-US" baseline="0" dirty="0" err="1" smtClean="0"/>
              <a:t>youtube</a:t>
            </a:r>
            <a:r>
              <a:rPr lang="en-US" baseline="0" dirty="0" smtClean="0"/>
              <a:t> for you to reference in the future.</a:t>
            </a:r>
          </a:p>
          <a:p>
            <a:r>
              <a:rPr lang="en-US" baseline="0" dirty="0" smtClean="0"/>
              <a:t>Feel free to ask questions in the chat as we go, and we’ll also leave time for questions at the end.</a:t>
            </a:r>
            <a:endParaRPr lang="en-US" dirty="0"/>
          </a:p>
        </p:txBody>
      </p:sp>
      <p:sp>
        <p:nvSpPr>
          <p:cNvPr id="4" name="Slide Number Placeholder 3"/>
          <p:cNvSpPr>
            <a:spLocks noGrp="1"/>
          </p:cNvSpPr>
          <p:nvPr>
            <p:ph type="sldNum" sz="quarter" idx="10"/>
          </p:nvPr>
        </p:nvSpPr>
        <p:spPr/>
        <p:txBody>
          <a:bodyPr/>
          <a:lstStyle/>
          <a:p>
            <a:fld id="{5DDFD5A1-9FE9-4348-B5E2-3EE6D0976272}" type="slidenum">
              <a:rPr lang="en-US" smtClean="0"/>
              <a:t>1</a:t>
            </a:fld>
            <a:endParaRPr lang="en-US"/>
          </a:p>
        </p:txBody>
      </p:sp>
    </p:spTree>
    <p:extLst>
      <p:ext uri="{BB962C8B-B14F-4D97-AF65-F5344CB8AC3E}">
        <p14:creationId xmlns:p14="http://schemas.microsoft.com/office/powerpoint/2010/main" val="139802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What I’ll provide here is a discussion of what you will want to make sure is included in the contract, not the legal specifics of how to make sure the contract is enforceable.</a:t>
            </a:r>
            <a:endParaRPr lang="en-US" dirty="0"/>
          </a:p>
        </p:txBody>
      </p:sp>
      <p:sp>
        <p:nvSpPr>
          <p:cNvPr id="4" name="Slide Number Placeholder 3"/>
          <p:cNvSpPr>
            <a:spLocks noGrp="1"/>
          </p:cNvSpPr>
          <p:nvPr>
            <p:ph type="sldNum" sz="quarter" idx="10"/>
          </p:nvPr>
        </p:nvSpPr>
        <p:spPr/>
        <p:txBody>
          <a:bodyPr/>
          <a:lstStyle/>
          <a:p>
            <a:fld id="{5DDFD5A1-9FE9-4348-B5E2-3EE6D0976272}" type="slidenum">
              <a:rPr lang="en-US" smtClean="0"/>
              <a:t>2</a:t>
            </a:fld>
            <a:endParaRPr lang="en-US"/>
          </a:p>
        </p:txBody>
      </p:sp>
    </p:spTree>
    <p:extLst>
      <p:ext uri="{BB962C8B-B14F-4D97-AF65-F5344CB8AC3E}">
        <p14:creationId xmlns:p14="http://schemas.microsoft.com/office/powerpoint/2010/main" val="208539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after they see the project, give prices, agree to do it. Before work starts. Ideally well in advance, in reality often right beforehand.</a:t>
            </a:r>
            <a:endParaRPr lang="en-US" dirty="0"/>
          </a:p>
        </p:txBody>
      </p:sp>
      <p:sp>
        <p:nvSpPr>
          <p:cNvPr id="4" name="Slide Number Placeholder 3"/>
          <p:cNvSpPr>
            <a:spLocks noGrp="1"/>
          </p:cNvSpPr>
          <p:nvPr>
            <p:ph type="sldNum" sz="quarter" idx="10"/>
          </p:nvPr>
        </p:nvSpPr>
        <p:spPr/>
        <p:txBody>
          <a:bodyPr/>
          <a:lstStyle/>
          <a:p>
            <a:fld id="{5DDFD5A1-9FE9-4348-B5E2-3EE6D0976272}" type="slidenum">
              <a:rPr lang="en-US" smtClean="0"/>
              <a:t>3</a:t>
            </a:fld>
            <a:endParaRPr lang="en-US"/>
          </a:p>
        </p:txBody>
      </p:sp>
    </p:spTree>
    <p:extLst>
      <p:ext uri="{BB962C8B-B14F-4D97-AF65-F5344CB8AC3E}">
        <p14:creationId xmlns:p14="http://schemas.microsoft.com/office/powerpoint/2010/main" val="80132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We think contracts are really essential to document expectations</a:t>
            </a:r>
            <a:r>
              <a:rPr lang="en-US" sz="1200" b="0" i="0" u="none" strike="noStrike" kern="1200" baseline="0" dirty="0" smtClean="0">
                <a:solidFill>
                  <a:schemeClr val="tx1"/>
                </a:solidFill>
                <a:effectLst/>
                <a:latin typeface="+mn-lt"/>
                <a:ea typeface="+mn-ea"/>
                <a:cs typeface="+mn-cs"/>
              </a:rPr>
              <a:t> and</a:t>
            </a:r>
            <a:r>
              <a:rPr lang="en-US" sz="1200" b="0" i="0" u="none" strike="noStrike" kern="1200" dirty="0" smtClean="0">
                <a:solidFill>
                  <a:schemeClr val="tx1"/>
                </a:solidFill>
                <a:effectLst/>
                <a:latin typeface="+mn-lt"/>
                <a:ea typeface="+mn-ea"/>
                <a:cs typeface="+mn-cs"/>
              </a:rPr>
              <a:t> prescriptions. They also provides legal leverage</a:t>
            </a:r>
            <a:r>
              <a:rPr lang="en-US" sz="1200" b="0" i="0" u="none" strike="noStrike" kern="1200" baseline="0" dirty="0" smtClean="0">
                <a:solidFill>
                  <a:schemeClr val="tx1"/>
                </a:solidFill>
                <a:effectLst/>
                <a:latin typeface="+mn-lt"/>
                <a:ea typeface="+mn-ea"/>
                <a:cs typeface="+mn-cs"/>
              </a:rPr>
              <a:t> in case things go sideways, but more often we use our contracts as reference documents when we need to remind ourselves what we decided about a certain portion of a project. How many snags did they agree to create? What was the hourly cost for chainsaw work? It’s really nice to have all those sorts of details together in one place, which all parties have seen and agreed to.</a:t>
            </a:r>
          </a:p>
          <a:p>
            <a:r>
              <a:rPr lang="en-US" sz="1200" b="0" i="0" u="none" strike="noStrike" kern="1200" dirty="0" smtClean="0">
                <a:solidFill>
                  <a:schemeClr val="tx1"/>
                </a:solidFill>
                <a:effectLst/>
                <a:latin typeface="+mn-lt"/>
                <a:ea typeface="+mn-ea"/>
                <a:cs typeface="+mn-cs"/>
              </a:rPr>
              <a:t>It’s </a:t>
            </a:r>
            <a:r>
              <a:rPr lang="en-US" sz="1200" b="0" i="0" u="none" strike="noStrike" kern="1200" dirty="0" smtClean="0">
                <a:solidFill>
                  <a:schemeClr val="tx1"/>
                </a:solidFill>
                <a:effectLst/>
                <a:latin typeface="+mn-lt"/>
                <a:ea typeface="+mn-ea"/>
                <a:cs typeface="+mn-cs"/>
              </a:rPr>
              <a:t>important for both parties to really know what’s in the contract, and what they’re agreeing </a:t>
            </a:r>
            <a:r>
              <a:rPr lang="en-US" sz="1200" b="0" i="0" u="none" strike="noStrike" kern="1200" dirty="0" smtClean="0">
                <a:solidFill>
                  <a:schemeClr val="tx1"/>
                </a:solidFill>
                <a:effectLst/>
                <a:latin typeface="+mn-lt"/>
                <a:ea typeface="+mn-ea"/>
                <a:cs typeface="+mn-cs"/>
              </a:rPr>
              <a:t>to,</a:t>
            </a:r>
            <a:r>
              <a:rPr lang="en-US" sz="1200" b="0" i="0" u="none" strike="noStrike" kern="1200" baseline="0" dirty="0" smtClean="0">
                <a:solidFill>
                  <a:schemeClr val="tx1"/>
                </a:solidFill>
                <a:effectLst/>
                <a:latin typeface="+mn-lt"/>
                <a:ea typeface="+mn-ea"/>
                <a:cs typeface="+mn-cs"/>
              </a:rPr>
              <a:t> so make sure to read your contracts carefully.</a:t>
            </a:r>
            <a:endParaRPr lang="en-US" dirty="0"/>
          </a:p>
        </p:txBody>
      </p:sp>
      <p:sp>
        <p:nvSpPr>
          <p:cNvPr id="4" name="Slide Number Placeholder 3"/>
          <p:cNvSpPr>
            <a:spLocks noGrp="1"/>
          </p:cNvSpPr>
          <p:nvPr>
            <p:ph type="sldNum" sz="quarter" idx="10"/>
          </p:nvPr>
        </p:nvSpPr>
        <p:spPr/>
        <p:txBody>
          <a:bodyPr/>
          <a:lstStyle/>
          <a:p>
            <a:fld id="{5DDFD5A1-9FE9-4348-B5E2-3EE6D0976272}" type="slidenum">
              <a:rPr lang="en-US" smtClean="0"/>
              <a:t>4</a:t>
            </a:fld>
            <a:endParaRPr lang="en-US"/>
          </a:p>
        </p:txBody>
      </p:sp>
    </p:spTree>
    <p:extLst>
      <p:ext uri="{BB962C8B-B14F-4D97-AF65-F5344CB8AC3E}">
        <p14:creationId xmlns:p14="http://schemas.microsoft.com/office/powerpoint/2010/main" val="2073852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Nothing super interesting here, basically just setting the stage for the rest of the contract.</a:t>
            </a:r>
            <a:endParaRPr lang="en-US" dirty="0"/>
          </a:p>
        </p:txBody>
      </p:sp>
      <p:sp>
        <p:nvSpPr>
          <p:cNvPr id="4" name="Slide Number Placeholder 3"/>
          <p:cNvSpPr>
            <a:spLocks noGrp="1"/>
          </p:cNvSpPr>
          <p:nvPr>
            <p:ph type="sldNum" sz="quarter" idx="10"/>
          </p:nvPr>
        </p:nvSpPr>
        <p:spPr/>
        <p:txBody>
          <a:bodyPr/>
          <a:lstStyle/>
          <a:p>
            <a:fld id="{5DDFD5A1-9FE9-4348-B5E2-3EE6D0976272}" type="slidenum">
              <a:rPr lang="en-US" smtClean="0"/>
              <a:t>5</a:t>
            </a:fld>
            <a:endParaRPr lang="en-US"/>
          </a:p>
        </p:txBody>
      </p:sp>
    </p:spTree>
    <p:extLst>
      <p:ext uri="{BB962C8B-B14F-4D97-AF65-F5344CB8AC3E}">
        <p14:creationId xmlns:p14="http://schemas.microsoft.com/office/powerpoint/2010/main" val="1713355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important to have an end date when everything must be completed, to set expectations appropriately. Good idea to have language allowing this to be extended though, because delays can and do happen. If you have specific dates you'd like it done (for a family gathering on the property, or the start of the rainy season, for example) you can use that date. Or just set a random date sometime after you expect the project to be completed.</a:t>
            </a:r>
            <a:endParaRPr lang="en-US" b="0" dirty="0" smtClean="0">
              <a:effectLst/>
            </a:endParaRPr>
          </a:p>
          <a:p>
            <a:pPr rtl="0"/>
            <a:r>
              <a:rPr lang="en-US" b="0" dirty="0" smtClean="0">
                <a:effectLst/>
              </a:rPr>
              <a:t/>
            </a:r>
            <a:br>
              <a:rPr lang="en-US" b="0" dirty="0" smtClean="0">
                <a:effectLst/>
              </a:rPr>
            </a:br>
            <a:r>
              <a:rPr lang="en-US" sz="1200" b="0" i="1" u="none" strike="noStrike" kern="1200" dirty="0" smtClean="0">
                <a:solidFill>
                  <a:schemeClr val="tx1"/>
                </a:solidFill>
                <a:effectLst/>
                <a:latin typeface="+mn-lt"/>
                <a:ea typeface="+mn-ea"/>
                <a:cs typeface="+mn-cs"/>
              </a:rPr>
              <a:t>Be aware that projects often take longer than expected due to weather delays, breakdowns, etc., </a:t>
            </a:r>
            <a:r>
              <a:rPr lang="en-US" sz="1200" b="0" i="1" u="none" strike="noStrike" kern="1200" dirty="0" smtClean="0">
                <a:solidFill>
                  <a:schemeClr val="tx1"/>
                </a:solidFill>
                <a:effectLst/>
                <a:latin typeface="+mn-lt"/>
                <a:ea typeface="+mn-ea"/>
                <a:cs typeface="+mn-cs"/>
              </a:rPr>
              <a:t>or </a:t>
            </a:r>
            <a:r>
              <a:rPr lang="en-US" sz="1200" b="0" i="1" u="none" strike="noStrike" kern="1200" dirty="0" smtClean="0">
                <a:solidFill>
                  <a:schemeClr val="tx1"/>
                </a:solidFill>
                <a:effectLst/>
                <a:latin typeface="+mn-lt"/>
                <a:ea typeface="+mn-ea"/>
                <a:cs typeface="+mn-cs"/>
              </a:rPr>
              <a:t>your project may be delayed by other projects the logger is doing first. It is common to have to amend logging contracts to extend the harvest period, but still valuable to set a harvest period so the initial expectation is clear.</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6</a:t>
            </a:fld>
            <a:endParaRPr lang="en-US"/>
          </a:p>
        </p:txBody>
      </p:sp>
    </p:spTree>
    <p:extLst>
      <p:ext uri="{BB962C8B-B14F-4D97-AF65-F5344CB8AC3E}">
        <p14:creationId xmlns:p14="http://schemas.microsoft.com/office/powerpoint/2010/main" val="772431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Owner should be able to terminate it if logger generally isn't competent, causes excess damage, lets insurance lapse, breaches any other contract requirement, or markets drop substantially (&gt;20%, especially important in per ton/</a:t>
            </a:r>
            <a:r>
              <a:rPr lang="en-US" sz="1200" b="0" i="0" u="none" strike="noStrike" kern="1200" dirty="0" err="1" smtClean="0">
                <a:solidFill>
                  <a:schemeClr val="tx1"/>
                </a:solidFill>
                <a:effectLst/>
                <a:latin typeface="+mn-lt"/>
                <a:ea typeface="+mn-ea"/>
                <a:cs typeface="+mn-cs"/>
              </a:rPr>
              <a:t>mbf</a:t>
            </a:r>
            <a:r>
              <a:rPr lang="en-US" sz="1200" b="0" i="0" u="none" strike="noStrike" kern="1200" dirty="0" smtClean="0">
                <a:solidFill>
                  <a:schemeClr val="tx1"/>
                </a:solidFill>
                <a:effectLst/>
                <a:latin typeface="+mn-lt"/>
                <a:ea typeface="+mn-ea"/>
                <a:cs typeface="+mn-cs"/>
              </a:rPr>
              <a:t> contracts where logger would still make the same amount so LO could end up losing a lot). Owner can also suspend and eventually cancel contract if the logger has excessive delays</a:t>
            </a: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7</a:t>
            </a:fld>
            <a:endParaRPr lang="en-US"/>
          </a:p>
        </p:txBody>
      </p:sp>
    </p:spTree>
    <p:extLst>
      <p:ext uri="{BB962C8B-B14F-4D97-AF65-F5344CB8AC3E}">
        <p14:creationId xmlns:p14="http://schemas.microsoft.com/office/powerpoint/2010/main" val="1734016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Excessive</a:t>
            </a:r>
            <a:r>
              <a:rPr lang="en-US" sz="1200" b="0" i="0" u="none" strike="noStrike" kern="1200" baseline="0" dirty="0" smtClean="0">
                <a:solidFill>
                  <a:schemeClr val="tx1"/>
                </a:solidFill>
                <a:effectLst/>
                <a:latin typeface="+mn-lt"/>
                <a:ea typeface="+mn-ea"/>
                <a:cs typeface="+mn-cs"/>
              </a:rPr>
              <a:t> delays are defined as </a:t>
            </a:r>
            <a:r>
              <a:rPr lang="en-US" sz="1200" b="0" i="0" u="none" strike="noStrike" kern="1200" dirty="0" smtClean="0">
                <a:solidFill>
                  <a:schemeClr val="tx1"/>
                </a:solidFill>
                <a:effectLst/>
                <a:latin typeface="+mn-lt"/>
                <a:ea typeface="+mn-ea"/>
                <a:cs typeface="+mn-cs"/>
              </a:rPr>
              <a:t>&gt;14 days. Then</a:t>
            </a:r>
            <a:r>
              <a:rPr lang="en-US" sz="1200" b="0" i="0" u="none" strike="noStrike" kern="1200" baseline="0" dirty="0" smtClean="0">
                <a:solidFill>
                  <a:schemeClr val="tx1"/>
                </a:solidFill>
                <a:effectLst/>
                <a:latin typeface="+mn-lt"/>
                <a:ea typeface="+mn-ea"/>
                <a:cs typeface="+mn-cs"/>
              </a:rPr>
              <a:t> it requires a</a:t>
            </a:r>
            <a:r>
              <a:rPr lang="en-US" sz="1200" b="0" i="0" u="none" strike="noStrike" kern="1200" dirty="0" smtClean="0">
                <a:solidFill>
                  <a:schemeClr val="tx1"/>
                </a:solidFill>
                <a:effectLst/>
                <a:latin typeface="+mn-lt"/>
                <a:ea typeface="+mn-ea"/>
                <a:cs typeface="+mn-cs"/>
              </a:rPr>
              <a:t> written plan, terminated if plan then not followed. </a:t>
            </a:r>
            <a:endParaRPr lang="en-US" b="0" dirty="0" smtClean="0">
              <a:effectLst/>
            </a:endParaRPr>
          </a:p>
          <a:p>
            <a:pPr rtl="0"/>
            <a:r>
              <a:rPr lang="en-US" sz="1200" b="0" i="1" u="none" strike="noStrike" kern="1200" dirty="0" smtClean="0">
                <a:solidFill>
                  <a:schemeClr val="tx1"/>
                </a:solidFill>
                <a:effectLst/>
                <a:latin typeface="+mn-lt"/>
                <a:ea typeface="+mn-ea"/>
                <a:cs typeface="+mn-cs"/>
              </a:rPr>
              <a:t>We added this clause about excessive delays after having some issues with loggers dealing with staffing and equipment problems that dragged on. This clause gives you the ability to set clear expectations for a return to full operations, and to cancel the contract if they don’t follow it.</a:t>
            </a: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8</a:t>
            </a:fld>
            <a:endParaRPr lang="en-US"/>
          </a:p>
        </p:txBody>
      </p:sp>
    </p:spTree>
    <p:extLst>
      <p:ext uri="{BB962C8B-B14F-4D97-AF65-F5344CB8AC3E}">
        <p14:creationId xmlns:p14="http://schemas.microsoft.com/office/powerpoint/2010/main" val="1566931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The owner can also suspend the contract if they believe they will suffer material damage</a:t>
            </a:r>
            <a:r>
              <a:rPr lang="en-US" sz="1200" b="0" i="0" u="none" strike="noStrike" kern="1200" baseline="0" dirty="0" smtClean="0">
                <a:solidFill>
                  <a:schemeClr val="tx1"/>
                </a:solidFill>
                <a:effectLst/>
                <a:latin typeface="+mn-lt"/>
                <a:ea typeface="+mn-ea"/>
                <a:cs typeface="+mn-cs"/>
              </a:rPr>
              <a:t> by operations continuing, or if they lose legal rights for the timber harvest.</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9</a:t>
            </a:fld>
            <a:endParaRPr lang="en-US"/>
          </a:p>
        </p:txBody>
      </p:sp>
    </p:spTree>
    <p:extLst>
      <p:ext uri="{BB962C8B-B14F-4D97-AF65-F5344CB8AC3E}">
        <p14:creationId xmlns:p14="http://schemas.microsoft.com/office/powerpoint/2010/main" val="3218051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Logger is usually given the right to terminate if markets drop substantially (&gt;20%) if they're working on a percentage basis,</a:t>
            </a:r>
            <a:r>
              <a:rPr lang="en-US" sz="1200" b="0" i="0" u="none" strike="noStrike" kern="1200" baseline="0" dirty="0" smtClean="0">
                <a:solidFill>
                  <a:schemeClr val="tx1"/>
                </a:solidFill>
                <a:effectLst/>
                <a:latin typeface="+mn-lt"/>
                <a:ea typeface="+mn-ea"/>
                <a:cs typeface="+mn-cs"/>
              </a:rPr>
              <a:t> because in that case they are also harmed by drops in the market.</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10</a:t>
            </a:fld>
            <a:endParaRPr lang="en-US"/>
          </a:p>
        </p:txBody>
      </p:sp>
    </p:spTree>
    <p:extLst>
      <p:ext uri="{BB962C8B-B14F-4D97-AF65-F5344CB8AC3E}">
        <p14:creationId xmlns:p14="http://schemas.microsoft.com/office/powerpoint/2010/main" val="142623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If the contract is terminated, logger won’t do any more timber harvest. But owner will pay Logger for harvest work done correctly through the termination date, unless logger owes money due to breach of contract. There are some parts of the contract,</a:t>
            </a:r>
            <a:r>
              <a:rPr lang="en-US" sz="1200" b="0" i="0" u="none" strike="noStrike" kern="1200" baseline="0" dirty="0" smtClean="0">
                <a:solidFill>
                  <a:schemeClr val="tx1"/>
                </a:solidFill>
                <a:effectLst/>
                <a:latin typeface="+mn-lt"/>
                <a:ea typeface="+mn-ea"/>
                <a:cs typeface="+mn-cs"/>
              </a:rPr>
              <a:t> such as environmental liabilities, that persist through contract termination.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This contract is the full agreement, so one party can’t later say “hey but you said that we could do it this other way”... The contract is the final word.</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11</a:t>
            </a:fld>
            <a:endParaRPr lang="en-US"/>
          </a:p>
        </p:txBody>
      </p:sp>
    </p:spTree>
    <p:extLst>
      <p:ext uri="{BB962C8B-B14F-4D97-AF65-F5344CB8AC3E}">
        <p14:creationId xmlns:p14="http://schemas.microsoft.com/office/powerpoint/2010/main" val="3560009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And of course, a signature page!</a:t>
            </a:r>
            <a:r>
              <a:rPr lang="en-US" sz="1200" b="0" i="0" u="none" strike="noStrike" kern="1200" baseline="0" dirty="0" smtClean="0">
                <a:solidFill>
                  <a:schemeClr val="tx1"/>
                </a:solidFill>
                <a:effectLst/>
                <a:latin typeface="+mn-lt"/>
                <a:ea typeface="+mn-ea"/>
                <a:cs typeface="+mn-cs"/>
              </a:rPr>
              <a:t> We also include places for initials on every page – I think we could skip these initials, but they do help make sure everyone is looking at every page. Now, onto the exhibits.</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12</a:t>
            </a:fld>
            <a:endParaRPr lang="en-US"/>
          </a:p>
        </p:txBody>
      </p:sp>
    </p:spTree>
    <p:extLst>
      <p:ext uri="{BB962C8B-B14F-4D97-AF65-F5344CB8AC3E}">
        <p14:creationId xmlns:p14="http://schemas.microsoft.com/office/powerpoint/2010/main" val="3138784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Contract area - include details about the property location, so it’s clear where they’ll be working. </a:t>
            </a:r>
            <a:endParaRPr lang="en-US" b="0" dirty="0" smtClean="0">
              <a:effectLst/>
            </a:endParaRPr>
          </a:p>
          <a:p>
            <a:pPr rtl="0"/>
            <a:r>
              <a:rPr lang="en-US" sz="1200" b="0" i="0" u="none" strike="noStrike" kern="1200" dirty="0" smtClean="0">
                <a:solidFill>
                  <a:schemeClr val="tx1"/>
                </a:solidFill>
                <a:effectLst/>
                <a:latin typeface="+mn-lt"/>
                <a:ea typeface="+mn-ea"/>
                <a:cs typeface="+mn-cs"/>
              </a:rPr>
              <a:t>Note that logger is not responsible for surveying boundaries, but will use previously flagged boundaries by owner or forester. They are liable for understanding the boundaries as marked, but if the markings are wrong that’s not on them.</a:t>
            </a:r>
            <a:endParaRPr lang="en-US" b="0" dirty="0" smtClean="0">
              <a:effectLst/>
            </a:endParaRPr>
          </a:p>
          <a:p>
            <a:pPr rtl="0"/>
            <a:r>
              <a:rPr lang="en-US" sz="1200" b="0" i="0" u="none" strike="noStrike" kern="1200" dirty="0" smtClean="0">
                <a:solidFill>
                  <a:schemeClr val="tx1"/>
                </a:solidFill>
                <a:effectLst/>
                <a:latin typeface="+mn-lt"/>
                <a:ea typeface="+mn-ea"/>
                <a:cs typeface="+mn-cs"/>
              </a:rPr>
              <a:t>Include language giving access for logger to enter the property for the purposes of the contract, and describe the access to the property noting that logger is responsible for obtaining any county haul permits.</a:t>
            </a:r>
            <a:endParaRPr lang="en-US" b="0" dirty="0" smtClean="0">
              <a:effectLst/>
            </a:endParaRPr>
          </a:p>
          <a:p>
            <a:r>
              <a:rPr lang="en-US" dirty="0" smtClean="0"/>
              <a:t/>
            </a:r>
            <a:br>
              <a:rPr lang="en-US" dirty="0" smtClean="0"/>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13</a:t>
            </a:fld>
            <a:endParaRPr lang="en-US"/>
          </a:p>
        </p:txBody>
      </p:sp>
    </p:spTree>
    <p:extLst>
      <p:ext uri="{BB962C8B-B14F-4D97-AF65-F5344CB8AC3E}">
        <p14:creationId xmlns:p14="http://schemas.microsoft.com/office/powerpoint/2010/main" val="2218620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6. Harvest plan - describe the harvest prescription, including how trees are marked (if they’re marked, we sometimes also have the logger do their own selection depending on the stand and prescription complexity), how they should be cut and yarded, and noting that damage should be minimized. This is the place to include specifics about retaining or cutting snags, creating habitat piles if applicable, species selection, etc. We also include language stating that the logger can only cut trees following the terms of the contract. </a:t>
            </a:r>
            <a:r>
              <a:rPr lang="en-US" dirty="0" smtClean="0"/>
              <a:t/>
            </a:r>
            <a:br>
              <a:rPr lang="en-US" dirty="0" smtClean="0"/>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14</a:t>
            </a:fld>
            <a:endParaRPr lang="en-US"/>
          </a:p>
        </p:txBody>
      </p:sp>
    </p:spTree>
    <p:extLst>
      <p:ext uri="{BB962C8B-B14F-4D97-AF65-F5344CB8AC3E}">
        <p14:creationId xmlns:p14="http://schemas.microsoft.com/office/powerpoint/2010/main" val="2652344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7. Logging methods: This section should describe what parts of the operation the logger will do, what equipment is allowed, when weather may cause suspensions to avoid soil damage, slash management, etc. It also provides a maximum stump height (to avoid merchantable wood being left on the stump), but gives an exception for creating snags from non-merchantable tree butts. </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15</a:t>
            </a:fld>
            <a:endParaRPr lang="en-US"/>
          </a:p>
        </p:txBody>
      </p:sp>
    </p:spTree>
    <p:extLst>
      <p:ext uri="{BB962C8B-B14F-4D97-AF65-F5344CB8AC3E}">
        <p14:creationId xmlns:p14="http://schemas.microsoft.com/office/powerpoint/2010/main" val="1907048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This</a:t>
            </a:r>
            <a:r>
              <a:rPr lang="en-US" sz="1200" b="0" i="0" u="none" strike="noStrike" kern="1200" baseline="0" dirty="0" smtClean="0">
                <a:solidFill>
                  <a:schemeClr val="tx1"/>
                </a:solidFill>
                <a:effectLst/>
                <a:latin typeface="+mn-lt"/>
                <a:ea typeface="+mn-ea"/>
                <a:cs typeface="+mn-cs"/>
              </a:rPr>
              <a:t> section </a:t>
            </a:r>
            <a:r>
              <a:rPr lang="en-US" sz="1200" b="0" i="0" u="none" strike="noStrike" kern="1200" dirty="0" smtClean="0">
                <a:solidFill>
                  <a:schemeClr val="tx1"/>
                </a:solidFill>
                <a:effectLst/>
                <a:latin typeface="+mn-lt"/>
                <a:ea typeface="+mn-ea"/>
                <a:cs typeface="+mn-cs"/>
              </a:rPr>
              <a:t>describes </a:t>
            </a:r>
            <a:r>
              <a:rPr lang="en-US" sz="1200" b="0" i="0" u="none" strike="noStrike" kern="1200" dirty="0" smtClean="0">
                <a:solidFill>
                  <a:schemeClr val="tx1"/>
                </a:solidFill>
                <a:effectLst/>
                <a:latin typeface="+mn-lt"/>
                <a:ea typeface="+mn-ea"/>
                <a:cs typeface="+mn-cs"/>
              </a:rPr>
              <a:t>road </a:t>
            </a:r>
            <a:r>
              <a:rPr lang="en-US" sz="1200" b="0" i="0" u="none" strike="noStrike" kern="1200" dirty="0" smtClean="0">
                <a:solidFill>
                  <a:schemeClr val="tx1"/>
                </a:solidFill>
                <a:effectLst/>
                <a:latin typeface="+mn-lt"/>
                <a:ea typeface="+mn-ea"/>
                <a:cs typeface="+mn-cs"/>
              </a:rPr>
              <a:t>conditions</a:t>
            </a:r>
            <a:r>
              <a:rPr lang="en-US" sz="1200" b="0" i="0" u="none" strike="noStrike" kern="1200" baseline="0" dirty="0" smtClean="0">
                <a:solidFill>
                  <a:schemeClr val="tx1"/>
                </a:solidFill>
                <a:effectLst/>
                <a:latin typeface="+mn-lt"/>
                <a:ea typeface="+mn-ea"/>
                <a:cs typeface="+mn-cs"/>
              </a:rPr>
              <a:t> – the owner does not promise that the roads will work for logging operations, logger assumes that risk. It discusses w</a:t>
            </a:r>
            <a:r>
              <a:rPr lang="en-US" sz="1200" b="0" i="0" u="none" strike="noStrike" kern="1200" dirty="0" smtClean="0">
                <a:solidFill>
                  <a:schemeClr val="tx1"/>
                </a:solidFill>
                <a:effectLst/>
                <a:latin typeface="+mn-lt"/>
                <a:ea typeface="+mn-ea"/>
                <a:cs typeface="+mn-cs"/>
              </a:rPr>
              <a:t>hether </a:t>
            </a:r>
            <a:r>
              <a:rPr lang="en-US" sz="1200" b="0" i="0" u="none" strike="noStrike" kern="1200" dirty="0" smtClean="0">
                <a:solidFill>
                  <a:schemeClr val="tx1"/>
                </a:solidFill>
                <a:effectLst/>
                <a:latin typeface="+mn-lt"/>
                <a:ea typeface="+mn-ea"/>
                <a:cs typeface="+mn-cs"/>
              </a:rPr>
              <a:t>new roads will be built, and who will be responsible for any road construction or maintenance needed. </a:t>
            </a:r>
            <a:endParaRPr lang="en-US" b="0" dirty="0" smtClean="0">
              <a:effectLst/>
            </a:endParaRPr>
          </a:p>
          <a:p>
            <a:pPr rtl="0"/>
            <a:r>
              <a:rPr lang="en-US" sz="1200" b="0" i="0" u="none" strike="noStrike" kern="1200" dirty="0" smtClean="0">
                <a:solidFill>
                  <a:schemeClr val="tx1"/>
                </a:solidFill>
                <a:effectLst/>
                <a:latin typeface="+mn-lt"/>
                <a:ea typeface="+mn-ea"/>
                <a:cs typeface="+mn-cs"/>
              </a:rPr>
              <a:t>In most cases, the logger will do the road upgrade work at their own cost but the owner will pay for any rock needed. This is because rock is an investment in the property, and the owner may want the minimum to get the project done, or more to improve the road’s condition for future use. It’s also hard to tell ahead of time how much rock will be needed, and it’s expensive. If roads need substantial improvements before work begins, it’s not uncommon for the logger to request a separate roadwork payment - either a lump sum cost or hourly time and materials. It</a:t>
            </a:r>
            <a:r>
              <a:rPr lang="en-US" sz="1200" b="0" i="0" u="none" strike="noStrike" kern="1200" baseline="0" dirty="0" smtClean="0">
                <a:solidFill>
                  <a:schemeClr val="tx1"/>
                </a:solidFill>
                <a:effectLst/>
                <a:latin typeface="+mn-lt"/>
                <a:ea typeface="+mn-ea"/>
                <a:cs typeface="+mn-cs"/>
              </a:rPr>
              <a:t> can also be good to include language here specifying whether or not any materials purchased by logger and passed through to owner will have any markup. A 10% markup isn’t uncommon, but many loggers don’t charge a markup.</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It should also state that logger will provide road closure permits and safety signage as necessary, and describe post-logging repairs to skid roads, hiking trails, and landings. Do you want them fully cleared off for easy walking or slash scattered over them to reduce erosion and trespass?</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16</a:t>
            </a:fld>
            <a:endParaRPr lang="en-US"/>
          </a:p>
        </p:txBody>
      </p:sp>
    </p:spTree>
    <p:extLst>
      <p:ext uri="{BB962C8B-B14F-4D97-AF65-F5344CB8AC3E}">
        <p14:creationId xmlns:p14="http://schemas.microsoft.com/office/powerpoint/2010/main" val="2625756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An important but not super interesting section – requiring the logger to supervise their employees and subcontractors, have someone on site who can receive instruction, not discriminate in their hiring practices, and have driver’s licenses and insurance.</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17</a:t>
            </a:fld>
            <a:endParaRPr lang="en-US"/>
          </a:p>
        </p:txBody>
      </p:sp>
    </p:spTree>
    <p:extLst>
      <p:ext uri="{BB962C8B-B14F-4D97-AF65-F5344CB8AC3E}">
        <p14:creationId xmlns:p14="http://schemas.microsoft.com/office/powerpoint/2010/main" val="3252363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9. Equipment: All equipment should be cleaned before coming onto the property, to avoid spreading invasive species. </a:t>
            </a:r>
            <a:endParaRPr lang="en-US" b="0" dirty="0" smtClean="0">
              <a:effectLst/>
            </a:endParaRPr>
          </a:p>
          <a:p>
            <a:pPr rtl="0"/>
            <a:r>
              <a:rPr lang="en-US" sz="1200" b="0" i="1" u="none" strike="noStrike" kern="1200" dirty="0" smtClean="0">
                <a:solidFill>
                  <a:schemeClr val="tx1"/>
                </a:solidFill>
                <a:effectLst/>
                <a:latin typeface="+mn-lt"/>
                <a:ea typeface="+mn-ea"/>
                <a:cs typeface="+mn-cs"/>
              </a:rPr>
              <a:t>This can be a difficult one to enforce, but it is really helpful to reduce invasive species if loggers wash off their equipment well. If you include this clause, be sure to remind the logger about it just before they move equipment onto your property.</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Equipment should be maintained to prevent fluid leakage. </a:t>
            </a:r>
            <a:endParaRPr lang="en-US" b="0" dirty="0" smtClean="0">
              <a:effectLst/>
            </a:endParaRPr>
          </a:p>
          <a:p>
            <a:pPr rtl="0"/>
            <a:r>
              <a:rPr lang="en-US" sz="1200" b="0" i="1" u="none" strike="noStrike" kern="1200" dirty="0" smtClean="0">
                <a:solidFill>
                  <a:schemeClr val="tx1"/>
                </a:solidFill>
                <a:effectLst/>
                <a:latin typeface="+mn-lt"/>
                <a:ea typeface="+mn-ea"/>
                <a:cs typeface="+mn-cs"/>
              </a:rPr>
              <a:t>Logging equipment leaks, it’s just the reality of it. Seals age, lines break, etc. What’s important is making sure that the loggers know you expect them to clean up any significant spills, by removing the contaminated soil.</a:t>
            </a:r>
          </a:p>
          <a:p>
            <a:pPr rtl="0"/>
            <a:endParaRPr lang="en-US" sz="1200" b="0" i="1" u="none" strike="noStrik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If you have specific areas you don't want equipment to operate this is a place to note that. These could include a septic </a:t>
            </a:r>
            <a:r>
              <a:rPr lang="en-US" sz="1200" b="0" i="0" u="none" strike="noStrike" kern="1200" dirty="0" err="1" smtClean="0">
                <a:solidFill>
                  <a:schemeClr val="tx1"/>
                </a:solidFill>
                <a:effectLst/>
                <a:latin typeface="+mn-lt"/>
                <a:ea typeface="+mn-ea"/>
                <a:cs typeface="+mn-cs"/>
              </a:rPr>
              <a:t>drainfield</a:t>
            </a:r>
            <a:r>
              <a:rPr lang="en-US" sz="1200" b="0" i="0" u="none" strike="noStrike" kern="1200" dirty="0" smtClean="0">
                <a:solidFill>
                  <a:schemeClr val="tx1"/>
                </a:solidFill>
                <a:effectLst/>
                <a:latin typeface="+mn-lt"/>
                <a:ea typeface="+mn-ea"/>
                <a:cs typeface="+mn-cs"/>
              </a:rPr>
              <a:t>, particular area of the forest where you pick mushrooms, etc. </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Equipment should be removed from the property by termination date, or sooner with written notice by owner to logger. Provide a timeline (60 days recommended) for owner to dispose of abandoned equipment at Logger's cost. </a:t>
            </a:r>
            <a:endParaRPr lang="en-US" b="0" dirty="0" smtClean="0">
              <a:effectLst/>
            </a:endParaRPr>
          </a:p>
          <a:p>
            <a:pPr rtl="0"/>
            <a:r>
              <a:rPr lang="en-US" sz="1200" b="0" i="1" u="none" strike="noStrike" kern="1200" dirty="0" smtClean="0">
                <a:solidFill>
                  <a:schemeClr val="tx1"/>
                </a:solidFill>
                <a:effectLst/>
                <a:latin typeface="+mn-lt"/>
                <a:ea typeface="+mn-ea"/>
                <a:cs typeface="+mn-cs"/>
              </a:rPr>
              <a:t>We have never had to attempt to confiscate a logger’s abandoned equipment, but this is important to include so that you don’t end up with an abandoned piece of equipment and no legal way to remove it. </a:t>
            </a:r>
            <a:endParaRPr lang="en-US" b="0" dirty="0" smtClean="0">
              <a:effectLst/>
            </a:endParaRPr>
          </a:p>
          <a:p>
            <a:pPr rtl="0"/>
            <a:r>
              <a:rPr lang="en-US" b="0" dirty="0" smtClean="0">
                <a:effectLst/>
              </a:rPr>
              <a:t/>
            </a:r>
            <a:br>
              <a:rPr lang="en-US" b="0" dirty="0" smtClean="0">
                <a:effectLst/>
              </a:rPr>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18</a:t>
            </a:fld>
            <a:endParaRPr lang="en-US"/>
          </a:p>
        </p:txBody>
      </p:sp>
    </p:spTree>
    <p:extLst>
      <p:ext uri="{BB962C8B-B14F-4D97-AF65-F5344CB8AC3E}">
        <p14:creationId xmlns:p14="http://schemas.microsoft.com/office/powerpoint/2010/main" val="4276132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10. Disposal activities: Slash management, trash removal, road cleanup. Slash is generally redistributed into the woods. </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19</a:t>
            </a:fld>
            <a:endParaRPr lang="en-US"/>
          </a:p>
        </p:txBody>
      </p:sp>
    </p:spTree>
    <p:extLst>
      <p:ext uri="{BB962C8B-B14F-4D97-AF65-F5344CB8AC3E}">
        <p14:creationId xmlns:p14="http://schemas.microsoft.com/office/powerpoint/2010/main" val="1973196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11. Fire control: Notify owner and DNR about fires. Have appropriate equipment for the season. Follow IFPL rules. No slash burning.</a:t>
            </a: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20</a:t>
            </a:fld>
            <a:endParaRPr lang="en-US"/>
          </a:p>
        </p:txBody>
      </p:sp>
    </p:spTree>
    <p:extLst>
      <p:ext uri="{BB962C8B-B14F-4D97-AF65-F5344CB8AC3E}">
        <p14:creationId xmlns:p14="http://schemas.microsoft.com/office/powerpoint/2010/main" val="1595999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12. </a:t>
            </a:r>
            <a:r>
              <a:rPr lang="en-US" sz="1200" b="0" i="0" u="none" strike="noStrike" kern="1200" dirty="0" err="1" smtClean="0">
                <a:solidFill>
                  <a:schemeClr val="tx1"/>
                </a:solidFill>
                <a:effectLst/>
                <a:latin typeface="+mn-lt"/>
                <a:ea typeface="+mn-ea"/>
                <a:cs typeface="+mn-cs"/>
              </a:rPr>
              <a:t>Env</a:t>
            </a:r>
            <a:r>
              <a:rPr lang="en-US" sz="1200" b="0" i="0" u="none" strike="noStrike" kern="1200" dirty="0" smtClean="0">
                <a:solidFill>
                  <a:schemeClr val="tx1"/>
                </a:solidFill>
                <a:effectLst/>
                <a:latin typeface="+mn-lt"/>
                <a:ea typeface="+mn-ea"/>
                <a:cs typeface="+mn-cs"/>
              </a:rPr>
              <a:t>. matters: Avoid spills. Have spill kit. Process for notification/cleanup of spills. </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21</a:t>
            </a:fld>
            <a:endParaRPr lang="en-US"/>
          </a:p>
        </p:txBody>
      </p:sp>
    </p:spTree>
    <p:extLst>
      <p:ext uri="{BB962C8B-B14F-4D97-AF65-F5344CB8AC3E}">
        <p14:creationId xmlns:p14="http://schemas.microsoft.com/office/powerpoint/2010/main" val="935568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13. Safety: Logger responsible for worker safety, and use of PPE meeting L&amp;I standards.</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22</a:t>
            </a:fld>
            <a:endParaRPr lang="en-US"/>
          </a:p>
        </p:txBody>
      </p:sp>
    </p:spTree>
    <p:extLst>
      <p:ext uri="{BB962C8B-B14F-4D97-AF65-F5344CB8AC3E}">
        <p14:creationId xmlns:p14="http://schemas.microsoft.com/office/powerpoint/2010/main" val="2788532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14. Move-out: Logger must get approval before removing equipment, otherwise is liable for move-in costs to bring equipment back if needed.</a:t>
            </a:r>
            <a:endParaRPr lang="en-US" b="0" dirty="0" smtClean="0">
              <a:effectLst/>
            </a:endParaRPr>
          </a:p>
          <a:p>
            <a:pPr rtl="0"/>
            <a:r>
              <a:rPr lang="en-US" sz="1200" b="0" i="1" u="none" strike="noStrike" kern="1200" dirty="0" smtClean="0">
                <a:solidFill>
                  <a:schemeClr val="tx1"/>
                </a:solidFill>
                <a:effectLst/>
                <a:latin typeface="+mn-lt"/>
                <a:ea typeface="+mn-ea"/>
                <a:cs typeface="+mn-cs"/>
              </a:rPr>
              <a:t>This is an important item, as loggers are often eager to move on to their next project when they’re finishing up yours. This ensures that they won’t remove equipment before they have approval from the forester to do so, following a final inspection. </a:t>
            </a:r>
            <a:endParaRPr lang="en-US" b="0" dirty="0" smtClean="0">
              <a:effectLst/>
            </a:endParaRPr>
          </a:p>
          <a:p>
            <a:r>
              <a:rPr lang="en-US" dirty="0" smtClean="0"/>
              <a:t/>
            </a:r>
            <a:br>
              <a:rPr lang="en-US" dirty="0" smtClean="0"/>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23</a:t>
            </a:fld>
            <a:endParaRPr lang="en-US"/>
          </a:p>
        </p:txBody>
      </p:sp>
    </p:spTree>
    <p:extLst>
      <p:ext uri="{BB962C8B-B14F-4D97-AF65-F5344CB8AC3E}">
        <p14:creationId xmlns:p14="http://schemas.microsoft.com/office/powerpoint/2010/main" val="1256631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15. Residual timber: establishes what a "damaged" leave tree is, and how many damaged trees qualifies as "excessive damage". </a:t>
            </a:r>
            <a:r>
              <a:rPr lang="en-US" dirty="0" smtClean="0"/>
              <a:t/>
            </a:r>
            <a:br>
              <a:rPr lang="en-US" dirty="0" smtClean="0"/>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24</a:t>
            </a:fld>
            <a:endParaRPr lang="en-US"/>
          </a:p>
        </p:txBody>
      </p:sp>
    </p:spTree>
    <p:extLst>
      <p:ext uri="{BB962C8B-B14F-4D97-AF65-F5344CB8AC3E}">
        <p14:creationId xmlns:p14="http://schemas.microsoft.com/office/powerpoint/2010/main" val="875618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16. Wet weather special conditions: specific things to watch for. How to know whether your property is suitable for wet weather logging.</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25</a:t>
            </a:fld>
            <a:endParaRPr lang="en-US"/>
          </a:p>
        </p:txBody>
      </p:sp>
    </p:spTree>
    <p:extLst>
      <p:ext uri="{BB962C8B-B14F-4D97-AF65-F5344CB8AC3E}">
        <p14:creationId xmlns:p14="http://schemas.microsoft.com/office/powerpoint/2010/main" val="1281262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16. Damage to property: logger is liable for damage to natural or built features on the property and surrounding properties.</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26</a:t>
            </a:fld>
            <a:endParaRPr lang="en-US"/>
          </a:p>
        </p:txBody>
      </p:sp>
    </p:spTree>
    <p:extLst>
      <p:ext uri="{BB962C8B-B14F-4D97-AF65-F5344CB8AC3E}">
        <p14:creationId xmlns:p14="http://schemas.microsoft.com/office/powerpoint/2010/main" val="1154513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17. Inadvertent discovery: It’s a good idea to include an inadvertent discovery policy in your contract. Tribes will sometimes also request that landowners have one if a project is taking place in an area they believe is more likely to have cultural resources. Logger must be on the lookout for cultural resources, and must stop work in the area near them if found. Owner may cancel contract to protect cultural resources, and if logger destroys or disturbs them they will bear costs of restoration/penalties. After work in the area stops, note who will be notified and what next steps will be.</a:t>
            </a:r>
            <a:endParaRPr lang="en-US" b="0" dirty="0" smtClean="0">
              <a:effectLst/>
            </a:endParaRPr>
          </a:p>
          <a:p>
            <a:pPr rtl="0"/>
            <a:r>
              <a:rPr lang="en-US" sz="1200" b="0" i="1" u="none" strike="noStrike" kern="1200" dirty="0" smtClean="0">
                <a:solidFill>
                  <a:schemeClr val="tx1"/>
                </a:solidFill>
                <a:effectLst/>
                <a:latin typeface="+mn-lt"/>
                <a:ea typeface="+mn-ea"/>
                <a:cs typeface="+mn-cs"/>
              </a:rPr>
              <a:t>This section states that any cultural sites/items over 50 years old should be protected. While this is the official definition of a historic or cultural resource, it’s clear that not all 50 year old things need protection. It’s common to find old pieces of logging cable or old growth stumps with springboard notches, for example, but there is no requirement to protect them. But many landowners do want to protect old growth stumps, so this is something to discuss ahead of time with your forester and with the logger. If you or your forester are not sure whether a cultural resource warrants protection, contact your County cultural resources coordinator or historic preservation officer. </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27</a:t>
            </a:fld>
            <a:endParaRPr lang="en-US"/>
          </a:p>
        </p:txBody>
      </p:sp>
    </p:spTree>
    <p:extLst>
      <p:ext uri="{BB962C8B-B14F-4D97-AF65-F5344CB8AC3E}">
        <p14:creationId xmlns:p14="http://schemas.microsoft.com/office/powerpoint/2010/main" val="1509347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18. Habitat and wildlife: Logger will protect endangered species, including additional protections beyond what law requires if Owner desires (but logger can be compensated extra for extra work here). Can also note no felling of dead trees here except where required for safety.</a:t>
            </a:r>
            <a:endParaRPr lang="en-US" b="0" dirty="0" smtClean="0">
              <a:effectLst/>
            </a:endParaRPr>
          </a:p>
          <a:p>
            <a:pPr rtl="0"/>
            <a:r>
              <a:rPr lang="en-US" sz="1200" b="0" i="1" u="none" strike="noStrike" kern="1200" dirty="0" smtClean="0">
                <a:solidFill>
                  <a:schemeClr val="tx1"/>
                </a:solidFill>
                <a:effectLst/>
                <a:latin typeface="+mn-lt"/>
                <a:ea typeface="+mn-ea"/>
                <a:cs typeface="+mn-cs"/>
              </a:rPr>
              <a:t>We include this section in the contract, but defer to the logger when it comes to which trees need to come down for safety reasons. Snags can be a major hazard, especially to people working outside of machine cabs, and L&amp;I often requires loggers to remove them or top them in areas where they’ll be working. This section also states that no dead wood will be yarded or cut - in some cases, freshly dead trees may still have value at the mill. Consider whether you want to leave all of those for habitat purposes, or if you want to salvage some dead standing or downed wood.</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28</a:t>
            </a:fld>
            <a:endParaRPr lang="en-US"/>
          </a:p>
        </p:txBody>
      </p:sp>
    </p:spTree>
    <p:extLst>
      <p:ext uri="{BB962C8B-B14F-4D97-AF65-F5344CB8AC3E}">
        <p14:creationId xmlns:p14="http://schemas.microsoft.com/office/powerpoint/2010/main" val="3835806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19. Markers: Surveyors are very expensive, so the Logger must protect property corners/witness markers, or resurvey them if destroyed.</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29</a:t>
            </a:fld>
            <a:endParaRPr lang="en-US"/>
          </a:p>
        </p:txBody>
      </p:sp>
    </p:spTree>
    <p:extLst>
      <p:ext uri="{BB962C8B-B14F-4D97-AF65-F5344CB8AC3E}">
        <p14:creationId xmlns:p14="http://schemas.microsoft.com/office/powerpoint/2010/main" val="465243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Commercial terms - </a:t>
            </a:r>
            <a:endParaRPr lang="en-US" b="0" dirty="0" smtClean="0">
              <a:effectLst/>
            </a:endParaRPr>
          </a:p>
          <a:p>
            <a:pPr rtl="0"/>
            <a:r>
              <a:rPr lang="en-US" sz="1200" b="0" i="0" u="none" strike="noStrike" kern="1200" dirty="0" smtClean="0">
                <a:solidFill>
                  <a:schemeClr val="tx1"/>
                </a:solidFill>
                <a:effectLst/>
                <a:latin typeface="+mn-lt"/>
                <a:ea typeface="+mn-ea"/>
                <a:cs typeface="+mn-cs"/>
              </a:rPr>
              <a:t>20. Branding, removal, scaling: Logger will fill out load tickets, and send logs to mills approved by owner/forester. </a:t>
            </a:r>
            <a:endParaRPr lang="en-US" b="0" dirty="0" smtClean="0">
              <a:effectLst/>
            </a:endParaRPr>
          </a:p>
          <a:p>
            <a:pPr rtl="0"/>
            <a:r>
              <a:rPr lang="en-US" sz="1200" b="0" i="0" u="none" strike="noStrike" kern="1200" dirty="0" smtClean="0">
                <a:solidFill>
                  <a:schemeClr val="tx1"/>
                </a:solidFill>
                <a:effectLst/>
                <a:latin typeface="+mn-lt"/>
                <a:ea typeface="+mn-ea"/>
                <a:cs typeface="+mn-cs"/>
              </a:rPr>
              <a:t>Owner retains ownership of logs until mill pays for them (logger does not take ownership), but logger transports logs at their own risk. </a:t>
            </a:r>
            <a:endParaRPr lang="en-US" b="0" dirty="0" smtClean="0">
              <a:effectLst/>
            </a:endParaRPr>
          </a:p>
          <a:p>
            <a:pPr rtl="0"/>
            <a:r>
              <a:rPr lang="en-US" sz="1200" b="0" i="0" u="none" strike="noStrike" kern="1200" dirty="0" smtClean="0">
                <a:solidFill>
                  <a:schemeClr val="tx1"/>
                </a:solidFill>
                <a:effectLst/>
                <a:latin typeface="+mn-lt"/>
                <a:ea typeface="+mn-ea"/>
                <a:cs typeface="+mn-cs"/>
              </a:rPr>
              <a:t>Logger will pay weighing costs, and weigh at approved scales. </a:t>
            </a:r>
            <a:endParaRPr lang="en-US" b="0" dirty="0" smtClean="0">
              <a:effectLst/>
            </a:endParaRPr>
          </a:p>
          <a:p>
            <a:pPr rtl="0"/>
            <a:r>
              <a:rPr lang="en-US" sz="1200" b="0" i="0" u="none" strike="noStrike" kern="1200" dirty="0" smtClean="0">
                <a:solidFill>
                  <a:schemeClr val="tx1"/>
                </a:solidFill>
                <a:effectLst/>
                <a:latin typeface="+mn-lt"/>
                <a:ea typeface="+mn-ea"/>
                <a:cs typeface="+mn-cs"/>
              </a:rPr>
              <a:t>Logger should generate a production report, or you can just have them provide you with the tickets instead. You can require them to provide any mill receipts here too so you or your forester can independently verify that everything looks right.</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30</a:t>
            </a:fld>
            <a:endParaRPr lang="en-US"/>
          </a:p>
        </p:txBody>
      </p:sp>
    </p:spTree>
    <p:extLst>
      <p:ext uri="{BB962C8B-B14F-4D97-AF65-F5344CB8AC3E}">
        <p14:creationId xmlns:p14="http://schemas.microsoft.com/office/powerpoint/2010/main" val="1635181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 Inspection &amp; payment: </a:t>
            </a:r>
            <a:endParaRPr lang="en-US" b="0" dirty="0" smtClean="0">
              <a:effectLst/>
            </a:endParaRPr>
          </a:p>
          <a:p>
            <a:pPr rtl="0"/>
            <a:r>
              <a:rPr lang="en-US" sz="1200" b="0" i="0" u="none" strike="noStrike" kern="1200" dirty="0" smtClean="0">
                <a:solidFill>
                  <a:schemeClr val="tx1"/>
                </a:solidFill>
                <a:effectLst/>
                <a:latin typeface="+mn-lt"/>
                <a:ea typeface="+mn-ea"/>
                <a:cs typeface="+mn-cs"/>
              </a:rPr>
              <a:t>Logs only sold to mills owner/forester approve, and forester will contact mill ahead of time to set up payments. </a:t>
            </a:r>
            <a:endParaRPr lang="en-US" b="0" dirty="0" smtClean="0">
              <a:effectLst/>
            </a:endParaRPr>
          </a:p>
          <a:p>
            <a:pPr rtl="0"/>
            <a:r>
              <a:rPr lang="en-US" sz="1200" b="0" i="0" u="none" strike="noStrike" kern="1200" dirty="0" smtClean="0">
                <a:solidFill>
                  <a:schemeClr val="tx1"/>
                </a:solidFill>
                <a:effectLst/>
                <a:latin typeface="+mn-lt"/>
                <a:ea typeface="+mn-ea"/>
                <a:cs typeface="+mn-cs"/>
              </a:rPr>
              <a:t>Describe how mill payments will be sent, usually split at the mill to logger/owner (/truck). In most cases we have the owner’s revenue come to us, so we can verify it against the production reports and mill receipts, make any necessary payments out of the revenue on owner’s behalf, and then send the balance to the landowner.</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For haul rates, note who will pay trucks and what mills they agree to send logs to. </a:t>
            </a:r>
            <a:endParaRPr lang="en-US" b="0" dirty="0" smtClean="0">
              <a:effectLst/>
            </a:endParaRPr>
          </a:p>
          <a:p>
            <a:pPr rtl="0"/>
            <a:r>
              <a:rPr lang="en-US" sz="1200" b="0" i="1" u="none" strike="noStrike" kern="1200" dirty="0" smtClean="0">
                <a:solidFill>
                  <a:schemeClr val="tx1"/>
                </a:solidFill>
                <a:effectLst/>
                <a:latin typeface="+mn-lt"/>
                <a:ea typeface="+mn-ea"/>
                <a:cs typeface="+mn-cs"/>
              </a:rPr>
              <a:t>We include specific mills here because depending on the haul payment scheme some parties could otherwise have an incentive to bring logs to a mill that </a:t>
            </a:r>
            <a:r>
              <a:rPr lang="en-US" sz="1200" b="0" i="1" u="none" strike="noStrike" kern="1200" dirty="0" err="1" smtClean="0">
                <a:solidFill>
                  <a:schemeClr val="tx1"/>
                </a:solidFill>
                <a:effectLst/>
                <a:latin typeface="+mn-lt"/>
                <a:ea typeface="+mn-ea"/>
                <a:cs typeface="+mn-cs"/>
              </a:rPr>
              <a:t>disincentivizes</a:t>
            </a:r>
            <a:r>
              <a:rPr lang="en-US" sz="1200" b="0" i="1" u="none" strike="noStrike" kern="1200" dirty="0" smtClean="0">
                <a:solidFill>
                  <a:schemeClr val="tx1"/>
                </a:solidFill>
                <a:effectLst/>
                <a:latin typeface="+mn-lt"/>
                <a:ea typeface="+mn-ea"/>
                <a:cs typeface="+mn-cs"/>
              </a:rPr>
              <a:t> the other party. For example, if the logger is paying the full cost of the hauling then the landowner may want the logger to send logs to a far away mill for a slightly higher log price, which would benefit the landowner but harm the logger. If the trucking and hauling is off the top with about a 50/50 split, then it’s less essential to list destinations since the landowner and logger incentives are aligned, but it’s still helpful so everyone can see what sort of haul distances they’re agreeing to.</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31</a:t>
            </a:fld>
            <a:endParaRPr lang="en-US"/>
          </a:p>
        </p:txBody>
      </p:sp>
    </p:spTree>
    <p:extLst>
      <p:ext uri="{BB962C8B-B14F-4D97-AF65-F5344CB8AC3E}">
        <p14:creationId xmlns:p14="http://schemas.microsoft.com/office/powerpoint/2010/main" val="4056421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Include logger payment rates here. Sometimes a per MBF or per ton rate, more often a percent with trucking either included or off the top (deducted before doing the percent split, so each party is paying a proportionate share of the trucking).</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This is also the place to include any habitat piles or snag creation quantities, and hourly rates for any additional work beyond the scope of the contract. </a:t>
            </a:r>
            <a:r>
              <a:rPr lang="en-US" sz="1200" b="0" i="1" u="none" strike="noStrike" kern="1200" dirty="0" smtClean="0">
                <a:solidFill>
                  <a:schemeClr val="tx1"/>
                </a:solidFill>
                <a:effectLst/>
                <a:latin typeface="+mn-lt"/>
                <a:ea typeface="+mn-ea"/>
                <a:cs typeface="+mn-cs"/>
              </a:rPr>
              <a:t>Good to have in case you want them to do some extra bit of roadwork while there, take down a couple of extra hazard trees, or move a boulder around in your yard.</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32</a:t>
            </a:fld>
            <a:endParaRPr lang="en-US"/>
          </a:p>
        </p:txBody>
      </p:sp>
    </p:spTree>
    <p:extLst>
      <p:ext uri="{BB962C8B-B14F-4D97-AF65-F5344CB8AC3E}">
        <p14:creationId xmlns:p14="http://schemas.microsoft.com/office/powerpoint/2010/main" val="687630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Describe how payments to logger will be made - usually by mill split for timely payment. Owner can receive all funds and pay logger, including language holding back the final payment until a satisfactory inspection, but logger may push back on this because it will slow down their payments for funds to go to owner first. </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33</a:t>
            </a:fld>
            <a:endParaRPr lang="en-US"/>
          </a:p>
        </p:txBody>
      </p:sp>
    </p:spTree>
    <p:extLst>
      <p:ext uri="{BB962C8B-B14F-4D97-AF65-F5344CB8AC3E}">
        <p14:creationId xmlns:p14="http://schemas.microsoft.com/office/powerpoint/2010/main" val="3240389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22. Taxes: Include language stating that owner will pay FET/B&amp;O E.T., but logger will pay all other taxes/fees related to their income/payroll.</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34</a:t>
            </a:fld>
            <a:endParaRPr lang="en-US"/>
          </a:p>
        </p:txBody>
      </p:sp>
    </p:spTree>
    <p:extLst>
      <p:ext uri="{BB962C8B-B14F-4D97-AF65-F5344CB8AC3E}">
        <p14:creationId xmlns:p14="http://schemas.microsoft.com/office/powerpoint/2010/main" val="1299258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23. Insurance requirements: Document logger insurance req. here. Generally $1 million policy for auto, commercial general liability (2M bodily injury annual aggregate), logger's broad form. </a:t>
            </a:r>
            <a:r>
              <a:rPr lang="en-US" sz="1200" b="0" i="1" u="none" strike="noStrike" kern="1200" dirty="0" smtClean="0">
                <a:solidFill>
                  <a:schemeClr val="tx1"/>
                </a:solidFill>
                <a:effectLst/>
                <a:latin typeface="+mn-lt"/>
                <a:ea typeface="+mn-ea"/>
                <a:cs typeface="+mn-cs"/>
              </a:rPr>
              <a:t>Increasing these requirements can be problematic, since loggers can't change insurance to suit each job.</a:t>
            </a:r>
            <a:r>
              <a:rPr lang="en-US" sz="1200" b="0" i="0" u="none" strike="noStrike" kern="1200" dirty="0" smtClean="0">
                <a:solidFill>
                  <a:schemeClr val="tx1"/>
                </a:solidFill>
                <a:effectLst/>
                <a:latin typeface="+mn-lt"/>
                <a:ea typeface="+mn-ea"/>
                <a:cs typeface="+mn-cs"/>
              </a:rPr>
              <a:t> Owner (and forester) should be listed as Additional Insured on logger's policy, meaning that each party will receive an insurance certificate.</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35</a:t>
            </a:fld>
            <a:endParaRPr lang="en-US"/>
          </a:p>
        </p:txBody>
      </p:sp>
    </p:spTree>
    <p:extLst>
      <p:ext uri="{BB962C8B-B14F-4D97-AF65-F5344CB8AC3E}">
        <p14:creationId xmlns:p14="http://schemas.microsoft.com/office/powerpoint/2010/main" val="2192790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24. Bonding: Note that no bond is requested. You could require a performance bond, but it's uncommon for logging projects that aren't state/federal timber sales.</a:t>
            </a: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36</a:t>
            </a:fld>
            <a:endParaRPr lang="en-US"/>
          </a:p>
        </p:txBody>
      </p:sp>
    </p:spTree>
    <p:extLst>
      <p:ext uri="{BB962C8B-B14F-4D97-AF65-F5344CB8AC3E}">
        <p14:creationId xmlns:p14="http://schemas.microsoft.com/office/powerpoint/2010/main" val="1895143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Forest practice permit: Note the FPA number and that it will be assigned to logger.</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Logger doesn't rely on owner/forester-implied representations of the project</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Logger will follow laws</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37</a:t>
            </a:fld>
            <a:endParaRPr lang="en-US"/>
          </a:p>
        </p:txBody>
      </p:sp>
    </p:spTree>
    <p:extLst>
      <p:ext uri="{BB962C8B-B14F-4D97-AF65-F5344CB8AC3E}">
        <p14:creationId xmlns:p14="http://schemas.microsoft.com/office/powerpoint/2010/main" val="3562769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Logger is an independent contractor</a:t>
            </a: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38</a:t>
            </a:fld>
            <a:endParaRPr lang="en-US"/>
          </a:p>
        </p:txBody>
      </p:sp>
    </p:spTree>
    <p:extLst>
      <p:ext uri="{BB962C8B-B14F-4D97-AF65-F5344CB8AC3E}">
        <p14:creationId xmlns:p14="http://schemas.microsoft.com/office/powerpoint/2010/main" val="32707651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Logger is responsible for injury/death/damage to workers or other people in connection to the operations.</a:t>
            </a:r>
            <a:endParaRPr lang="en-US" b="0" dirty="0" smtClean="0">
              <a:effectLst/>
            </a:endParaRPr>
          </a:p>
          <a:p>
            <a:pPr rtl="0"/>
            <a:r>
              <a:rPr lang="en-US" b="0" dirty="0" smtClean="0">
                <a:effectLst/>
              </a:rPr>
              <a:t/>
            </a:r>
            <a:br>
              <a:rPr lang="en-US" b="0" dirty="0" smtClean="0">
                <a:effectLst/>
              </a:rPr>
            </a:b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39</a:t>
            </a:fld>
            <a:endParaRPr lang="en-US"/>
          </a:p>
        </p:txBody>
      </p:sp>
    </p:spTree>
    <p:extLst>
      <p:ext uri="{BB962C8B-B14F-4D97-AF65-F5344CB8AC3E}">
        <p14:creationId xmlns:p14="http://schemas.microsoft.com/office/powerpoint/2010/main" val="407859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Logger is generally responsible for anything bad that happens related to the contract, unless caused by intentional wrongdoing or gross negligence of owner.</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Waiver of immunity: </a:t>
            </a:r>
            <a:r>
              <a:rPr lang="en-US" sz="1200" b="0" i="1" u="none" strike="noStrike" kern="1200" dirty="0" smtClean="0">
                <a:solidFill>
                  <a:schemeClr val="tx1"/>
                </a:solidFill>
                <a:effectLst/>
                <a:latin typeface="+mn-lt"/>
                <a:ea typeface="+mn-ea"/>
                <a:cs typeface="+mn-cs"/>
              </a:rPr>
              <a:t>WA law says that if a logger's employee gets injured, and gets worker's comp, logger is immune from suit by employee. So employee could still sue owner for full damages if they think owner is liable. If logger waives this immunity, then employee could sue the logger, reducing risk of lawsuit to owner.</a:t>
            </a:r>
            <a:endParaRPr lang="en-US" b="0" dirty="0" smtClean="0">
              <a:effectLst/>
            </a:endParaRPr>
          </a:p>
          <a:p>
            <a:r>
              <a:rPr lang="en-US" b="0" dirty="0" smtClean="0">
                <a:effectLst/>
              </a:rPr>
              <a:t/>
            </a:r>
            <a:br>
              <a:rPr lang="en-US" b="0" dirty="0" smtClean="0">
                <a:effectLst/>
              </a:rPr>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40</a:t>
            </a:fld>
            <a:endParaRPr lang="en-US"/>
          </a:p>
        </p:txBody>
      </p:sp>
    </p:spTree>
    <p:extLst>
      <p:ext uri="{BB962C8B-B14F-4D97-AF65-F5344CB8AC3E}">
        <p14:creationId xmlns:p14="http://schemas.microsoft.com/office/powerpoint/2010/main" val="23408472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State that prevailing party will get legal fees paid in a lawsuit, </a:t>
            </a:r>
            <a:endParaRPr lang="en-US" b="0" dirty="0" smtClean="0">
              <a:effectLst/>
            </a:endParaRPr>
          </a:p>
          <a:p>
            <a:pPr rtl="0"/>
            <a:r>
              <a:rPr lang="en-US" sz="1200" b="0" i="0" u="none" strike="noStrike" kern="1200" dirty="0" smtClean="0">
                <a:solidFill>
                  <a:schemeClr val="tx1"/>
                </a:solidFill>
                <a:effectLst/>
                <a:latin typeface="+mn-lt"/>
                <a:ea typeface="+mn-ea"/>
                <a:cs typeface="+mn-cs"/>
              </a:rPr>
              <a:t>the county where lawsuits will be handled, </a:t>
            </a:r>
            <a:endParaRPr lang="en-US" b="0" dirty="0" smtClean="0">
              <a:effectLst/>
            </a:endParaRPr>
          </a:p>
          <a:p>
            <a:pPr rtl="0"/>
            <a:r>
              <a:rPr lang="en-US" sz="1200" b="0" i="0" u="none" strike="noStrike" kern="1200" dirty="0" smtClean="0">
                <a:solidFill>
                  <a:schemeClr val="tx1"/>
                </a:solidFill>
                <a:effectLst/>
                <a:latin typeface="+mn-lt"/>
                <a:ea typeface="+mn-ea"/>
                <a:cs typeface="+mn-cs"/>
              </a:rPr>
              <a:t>and owner isn't liable for damages.</a:t>
            </a:r>
            <a:endParaRPr lang="en-US" b="0" dirty="0" smtClean="0">
              <a:effectLst/>
            </a:endParaRPr>
          </a:p>
          <a:p>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41</a:t>
            </a:fld>
            <a:endParaRPr lang="en-US"/>
          </a:p>
        </p:txBody>
      </p:sp>
    </p:spTree>
    <p:extLst>
      <p:ext uri="{BB962C8B-B14F-4D97-AF65-F5344CB8AC3E}">
        <p14:creationId xmlns:p14="http://schemas.microsoft.com/office/powerpoint/2010/main" val="16744760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Owner's failure to insist on strict compliance of a provision doesn't weaken any other provisions of contract.</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Unenforceable/illegal provisions will be stricken, but the rest of the contract will stand.</a:t>
            </a:r>
            <a:endParaRPr lang="en-US" b="0" dirty="0" smtClean="0">
              <a:effectLst/>
            </a:endParaRPr>
          </a:p>
          <a:p>
            <a:r>
              <a:rPr lang="en-US" b="0" dirty="0" smtClean="0">
                <a:effectLst/>
              </a:rPr>
              <a:t/>
            </a:r>
            <a:br>
              <a:rPr lang="en-US" b="0" dirty="0" smtClean="0">
                <a:effectLst/>
              </a:rPr>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42</a:t>
            </a:fld>
            <a:endParaRPr lang="en-US"/>
          </a:p>
        </p:txBody>
      </p:sp>
    </p:spTree>
    <p:extLst>
      <p:ext uri="{BB962C8B-B14F-4D97-AF65-F5344CB8AC3E}">
        <p14:creationId xmlns:p14="http://schemas.microsoft.com/office/powerpoint/2010/main" val="1258175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Logger won't assert any liens against logs, timber, property, etc.</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Logger liable for any breach of contract </a:t>
            </a:r>
            <a:r>
              <a:rPr lang="en-US" sz="1200" b="0" i="0" u="none" strike="noStrike" kern="1200" dirty="0" err="1" smtClean="0">
                <a:solidFill>
                  <a:schemeClr val="tx1"/>
                </a:solidFill>
                <a:effectLst/>
                <a:latin typeface="+mn-lt"/>
                <a:ea typeface="+mn-ea"/>
                <a:cs typeface="+mn-cs"/>
              </a:rPr>
              <a:t>occuring</a:t>
            </a:r>
            <a:r>
              <a:rPr lang="en-US" sz="1200" b="0" i="0" u="none" strike="noStrike" kern="1200" dirty="0" smtClean="0">
                <a:solidFill>
                  <a:schemeClr val="tx1"/>
                </a:solidFill>
                <a:effectLst/>
                <a:latin typeface="+mn-lt"/>
                <a:ea typeface="+mn-ea"/>
                <a:cs typeface="+mn-cs"/>
              </a:rPr>
              <a:t> before termination.</a:t>
            </a:r>
            <a:endParaRPr lang="en-US" b="0" dirty="0" smtClean="0">
              <a:effectLst/>
            </a:endParaRPr>
          </a:p>
          <a:p>
            <a:r>
              <a:rPr lang="en-US" dirty="0" smtClean="0"/>
              <a:t/>
            </a:r>
            <a:br>
              <a:rPr lang="en-US" dirty="0" smtClean="0"/>
            </a:br>
            <a:r>
              <a:rPr lang="en-US" b="0" dirty="0" smtClean="0">
                <a:effectLst/>
              </a:rPr>
              <a:t/>
            </a:r>
            <a:br>
              <a:rPr lang="en-US" b="0" dirty="0" smtClean="0">
                <a:effectLst/>
              </a:rPr>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43</a:t>
            </a:fld>
            <a:endParaRPr lang="en-US"/>
          </a:p>
        </p:txBody>
      </p:sp>
    </p:spTree>
    <p:extLst>
      <p:ext uri="{BB962C8B-B14F-4D97-AF65-F5344CB8AC3E}">
        <p14:creationId xmlns:p14="http://schemas.microsoft.com/office/powerpoint/2010/main" val="39902645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Logger and Owner will coordinate media strategies if there's public interest.</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Logger cannot subcontract without written consent! </a:t>
            </a:r>
            <a:endParaRPr lang="en-US" b="0" dirty="0" smtClean="0">
              <a:effectLst/>
            </a:endParaRPr>
          </a:p>
          <a:p>
            <a:pPr rtl="0"/>
            <a:r>
              <a:rPr lang="en-US" sz="1200" b="0" i="1" u="none" strike="noStrike" kern="1200" dirty="0" smtClean="0">
                <a:solidFill>
                  <a:schemeClr val="tx1"/>
                </a:solidFill>
                <a:effectLst/>
                <a:latin typeface="+mn-lt"/>
                <a:ea typeface="+mn-ea"/>
                <a:cs typeface="+mn-cs"/>
              </a:rPr>
              <a:t>This one often comes up, so make sure the logger knows that they need written consent from owner before subcontracting. It’s common for loggers to subcontract for the cutting, for example, and you want to require them to get permission so that you have more control over who will be doing the actual work on your property.</a:t>
            </a:r>
            <a:endParaRPr lang="en-US" b="0" dirty="0" smtClean="0">
              <a:effectLst/>
            </a:endParaRPr>
          </a:p>
          <a:p>
            <a:r>
              <a:rPr lang="en-US" dirty="0" smtClean="0"/>
              <a:t/>
            </a:r>
            <a:br>
              <a:rPr lang="en-US" dirty="0" smtClean="0"/>
            </a:br>
            <a:r>
              <a:rPr lang="en-US" dirty="0" smtClean="0"/>
              <a:t/>
            </a:r>
            <a:br>
              <a:rPr lang="en-US" dirty="0" smtClean="0"/>
            </a:br>
            <a:r>
              <a:rPr lang="en-US" b="0" dirty="0" smtClean="0">
                <a:effectLst/>
              </a:rPr>
              <a:t/>
            </a:r>
            <a:br>
              <a:rPr lang="en-US" b="0" dirty="0" smtClean="0">
                <a:effectLst/>
              </a:rPr>
            </a:br>
            <a:r>
              <a:rPr lang="en-US" dirty="0" smtClean="0"/>
              <a:t/>
            </a:r>
            <a:br>
              <a:rPr lang="en-US" dirty="0" smtClean="0"/>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44</a:t>
            </a:fld>
            <a:endParaRPr lang="en-US"/>
          </a:p>
        </p:txBody>
      </p:sp>
    </p:spTree>
    <p:extLst>
      <p:ext uri="{BB962C8B-B14F-4D97-AF65-F5344CB8AC3E}">
        <p14:creationId xmlns:p14="http://schemas.microsoft.com/office/powerpoint/2010/main" val="17079015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Provide address and delivery method for legal notices to both parties.</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Note that either party can request changes to the contract, but changes must be mutually agreed upon.</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If owner or forester provided contract form, note that logger has been advised to consult their legal counsel and that owner or forester doesn't have any legal exposure by providing the initial contract form.</a:t>
            </a:r>
            <a:endParaRPr lang="en-US" b="0" dirty="0" smtClean="0">
              <a:effectLst/>
            </a:endParaRPr>
          </a:p>
          <a:p>
            <a:r>
              <a:rPr lang="en-US" b="0" dirty="0" smtClean="0">
                <a:effectLst/>
              </a:rPr>
              <a:t/>
            </a:r>
            <a:br>
              <a:rPr lang="en-US" b="0" dirty="0" smtClean="0">
                <a:effectLst/>
              </a:rPr>
            </a:br>
            <a:endParaRPr lang="en-US" b="0" dirty="0" smtClean="0">
              <a:effectLst/>
            </a:endParaRPr>
          </a:p>
        </p:txBody>
      </p:sp>
      <p:sp>
        <p:nvSpPr>
          <p:cNvPr id="4" name="Slide Number Placeholder 3"/>
          <p:cNvSpPr>
            <a:spLocks noGrp="1"/>
          </p:cNvSpPr>
          <p:nvPr>
            <p:ph type="sldNum" sz="quarter" idx="10"/>
          </p:nvPr>
        </p:nvSpPr>
        <p:spPr/>
        <p:txBody>
          <a:bodyPr/>
          <a:lstStyle/>
          <a:p>
            <a:fld id="{5DDFD5A1-9FE9-4348-B5E2-3EE6D0976272}" type="slidenum">
              <a:rPr lang="en-US" smtClean="0"/>
              <a:t>45</a:t>
            </a:fld>
            <a:endParaRPr lang="en-US"/>
          </a:p>
        </p:txBody>
      </p:sp>
    </p:spTree>
    <p:extLst>
      <p:ext uri="{BB962C8B-B14F-4D97-AF65-F5344CB8AC3E}">
        <p14:creationId xmlns:p14="http://schemas.microsoft.com/office/powerpoint/2010/main" val="41031405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DFD5A1-9FE9-4348-B5E2-3EE6D0976272}" type="slidenum">
              <a:rPr lang="en-US" smtClean="0"/>
              <a:t>46</a:t>
            </a:fld>
            <a:endParaRPr lang="en-US"/>
          </a:p>
        </p:txBody>
      </p:sp>
    </p:spTree>
    <p:extLst>
      <p:ext uri="{BB962C8B-B14F-4D97-AF65-F5344CB8AC3E}">
        <p14:creationId xmlns:p14="http://schemas.microsoft.com/office/powerpoint/2010/main" val="39742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7218BD-C4DD-4C47-842F-4C4D85EF61C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3810252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7218BD-C4DD-4C47-842F-4C4D85EF61C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291751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7218BD-C4DD-4C47-842F-4C4D85EF61C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3601637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7218BD-C4DD-4C47-842F-4C4D85EF61CD}"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2630404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7218BD-C4DD-4C47-842F-4C4D85EF61CD}" type="datetimeFigureOut">
              <a:rPr lang="en-US" smtClean="0"/>
              <a:t>9/18/2024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3655098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7218BD-C4DD-4C47-842F-4C4D85EF61CD}" type="datetimeFigureOut">
              <a:rPr lang="en-US" smtClean="0"/>
              <a:t>9/18/2024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4098547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7218BD-C4DD-4C47-842F-4C4D85EF61CD}" type="datetimeFigureOut">
              <a:rPr lang="en-US" smtClean="0"/>
              <a:t>9/18/2024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3465644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47218BD-C4DD-4C47-842F-4C4D85EF61CD}"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1995247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47218BD-C4DD-4C47-842F-4C4D85EF61CD}"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4083691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7218BD-C4DD-4C47-842F-4C4D85EF61C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641939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7218BD-C4DD-4C47-842F-4C4D85EF61CD}"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973361-667E-4FE4-9C8D-E03E3D38402F}" type="slidenum">
              <a:rPr lang="en-US" smtClean="0"/>
              <a:t>‹#›</a:t>
            </a:fld>
            <a:endParaRPr lang="en-US"/>
          </a:p>
        </p:txBody>
      </p:sp>
    </p:spTree>
    <p:extLst>
      <p:ext uri="{BB962C8B-B14F-4D97-AF65-F5344CB8AC3E}">
        <p14:creationId xmlns:p14="http://schemas.microsoft.com/office/powerpoint/2010/main" val="2055617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7218BD-C4DD-4C47-842F-4C4D85EF61CD}" type="datetimeFigureOut">
              <a:rPr lang="en-US" smtClean="0"/>
              <a:t>9/18/2024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73361-667E-4FE4-9C8D-E03E3D38402F}" type="slidenum">
              <a:rPr lang="en-US" smtClean="0"/>
              <a:t>‹#›</a:t>
            </a:fld>
            <a:endParaRPr lang="en-US"/>
          </a:p>
        </p:txBody>
      </p:sp>
    </p:spTree>
    <p:extLst>
      <p:ext uri="{BB962C8B-B14F-4D97-AF65-F5344CB8AC3E}">
        <p14:creationId xmlns:p14="http://schemas.microsoft.com/office/powerpoint/2010/main" val="525903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593560" y="1178351"/>
            <a:ext cx="7592705" cy="1305540"/>
          </a:xfrm>
          <a:solidFill>
            <a:schemeClr val="bg1"/>
          </a:solidFill>
        </p:spPr>
        <p:txBody>
          <a:bodyPr>
            <a:normAutofit fontScale="90000"/>
          </a:bodyPr>
          <a:lstStyle/>
          <a:p>
            <a:r>
              <a:rPr lang="en-US" sz="4000" dirty="0" smtClean="0"/>
              <a:t/>
            </a:r>
            <a:br>
              <a:rPr lang="en-US" sz="4000" dirty="0" smtClean="0"/>
            </a:br>
            <a:r>
              <a:rPr lang="en-US" sz="4000" dirty="0"/>
              <a:t/>
            </a:r>
            <a:br>
              <a:rPr lang="en-US" sz="4000" dirty="0"/>
            </a:br>
            <a:r>
              <a:rPr lang="en-US" sz="4000" dirty="0" smtClean="0"/>
              <a:t/>
            </a:r>
            <a:br>
              <a:rPr lang="en-US" sz="4000" dirty="0" smtClean="0"/>
            </a:br>
            <a:r>
              <a:rPr lang="en-US" sz="4000" dirty="0" smtClean="0"/>
              <a:t>Logging Contracts</a:t>
            </a:r>
            <a:r>
              <a:rPr lang="en-US" sz="4000" dirty="0"/>
              <a:t/>
            </a:r>
            <a:br>
              <a:rPr lang="en-US" sz="4000" dirty="0"/>
            </a:br>
            <a:r>
              <a:rPr lang="en-US" sz="2700" dirty="0" err="1" smtClean="0"/>
              <a:t>Jaal</a:t>
            </a:r>
            <a:r>
              <a:rPr lang="en-US" sz="2700" dirty="0" smtClean="0"/>
              <a:t> </a:t>
            </a:r>
            <a:r>
              <a:rPr lang="en-US" sz="2700" dirty="0" smtClean="0"/>
              <a:t>Mann</a:t>
            </a:r>
            <a:br>
              <a:rPr lang="en-US" sz="2700" dirty="0" smtClean="0"/>
            </a:br>
            <a:r>
              <a:rPr lang="en-US" sz="2700" dirty="0" smtClean="0"/>
              <a:t>Northwest Natural Resource Group</a:t>
            </a:r>
            <a:endParaRPr lang="en-US" sz="2700" dirty="0"/>
          </a:p>
        </p:txBody>
      </p:sp>
      <p:sp>
        <p:nvSpPr>
          <p:cNvPr id="3" name="Subtitle 2"/>
          <p:cNvSpPr>
            <a:spLocks noGrp="1"/>
          </p:cNvSpPr>
          <p:nvPr>
            <p:ph type="subTitle" idx="1"/>
          </p:nvPr>
        </p:nvSpPr>
        <p:spPr>
          <a:xfrm>
            <a:off x="5186633" y="3616250"/>
            <a:ext cx="2406556" cy="505307"/>
          </a:xfrm>
          <a:solidFill>
            <a:schemeClr val="bg1"/>
          </a:solidFill>
        </p:spPr>
        <p:txBody>
          <a:bodyPr>
            <a:normAutofit/>
          </a:bodyPr>
          <a:lstStyle/>
          <a:p>
            <a:r>
              <a:rPr lang="en-US" dirty="0" smtClean="0"/>
              <a:t>jaal@nnrg.org</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3377" y="4957871"/>
            <a:ext cx="5013069" cy="1231387"/>
          </a:xfrm>
          <a:prstGeom prst="rect">
            <a:avLst/>
          </a:prstGeom>
        </p:spPr>
      </p:pic>
    </p:spTree>
    <p:extLst>
      <p:ext uri="{BB962C8B-B14F-4D97-AF65-F5344CB8AC3E}">
        <p14:creationId xmlns:p14="http://schemas.microsoft.com/office/powerpoint/2010/main" val="338789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0085" y="178359"/>
            <a:ext cx="9731829" cy="1156467"/>
          </a:xfrm>
          <a:solidFill>
            <a:schemeClr val="bg1"/>
          </a:solidFill>
        </p:spPr>
        <p:txBody>
          <a:bodyPr>
            <a:normAutofit/>
          </a:bodyPr>
          <a:lstStyle/>
          <a:p>
            <a:r>
              <a:rPr lang="en-US" dirty="0" smtClean="0"/>
              <a:t>Disclaimer</a:t>
            </a:r>
            <a:endParaRPr lang="en-US" dirty="0"/>
          </a:p>
        </p:txBody>
      </p:sp>
      <p:sp>
        <p:nvSpPr>
          <p:cNvPr id="4" name="TextBox 3"/>
          <p:cNvSpPr txBox="1"/>
          <p:nvPr/>
        </p:nvSpPr>
        <p:spPr>
          <a:xfrm>
            <a:off x="1468445" y="2702660"/>
            <a:ext cx="9977321" cy="1569660"/>
          </a:xfrm>
          <a:prstGeom prst="rect">
            <a:avLst/>
          </a:prstGeom>
          <a:noFill/>
        </p:spPr>
        <p:txBody>
          <a:bodyPr wrap="square" rtlCol="0">
            <a:spAutoFit/>
          </a:bodyPr>
          <a:lstStyle/>
          <a:p>
            <a:r>
              <a:rPr lang="en-US" sz="3200" dirty="0" smtClean="0"/>
              <a:t>I’m not a contract lawyer, and this is not legal advice. Always talk to your lawyer to ensure that your contract does what you think it does.</a:t>
            </a:r>
            <a:endParaRPr lang="en-US" sz="3200" dirty="0"/>
          </a:p>
        </p:txBody>
      </p:sp>
    </p:spTree>
    <p:extLst>
      <p:ext uri="{BB962C8B-B14F-4D97-AF65-F5344CB8AC3E}">
        <p14:creationId xmlns:p14="http://schemas.microsoft.com/office/powerpoint/2010/main" val="1425884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0085" y="178359"/>
            <a:ext cx="9731829" cy="965767"/>
          </a:xfrm>
          <a:solidFill>
            <a:schemeClr val="bg1"/>
          </a:solidFill>
        </p:spPr>
        <p:txBody>
          <a:bodyPr>
            <a:normAutofit/>
          </a:bodyPr>
          <a:lstStyle/>
          <a:p>
            <a:r>
              <a:rPr lang="en-US" dirty="0" smtClean="0"/>
              <a:t>When to enter into a contract?</a:t>
            </a:r>
            <a:endParaRPr lang="en-US" dirty="0"/>
          </a:p>
        </p:txBody>
      </p:sp>
      <p:sp>
        <p:nvSpPr>
          <p:cNvPr id="4" name="TextBox 3"/>
          <p:cNvSpPr txBox="1"/>
          <p:nvPr/>
        </p:nvSpPr>
        <p:spPr>
          <a:xfrm>
            <a:off x="1468445" y="2702660"/>
            <a:ext cx="9977321" cy="3539430"/>
          </a:xfrm>
          <a:prstGeom prst="rect">
            <a:avLst/>
          </a:prstGeom>
          <a:noFill/>
        </p:spPr>
        <p:txBody>
          <a:bodyPr wrap="square" rtlCol="0">
            <a:spAutoFit/>
          </a:bodyPr>
          <a:lstStyle/>
          <a:p>
            <a:pPr marL="514350" indent="-514350">
              <a:buFont typeface="+mj-lt"/>
              <a:buAutoNum type="arabicPeriod"/>
            </a:pPr>
            <a:r>
              <a:rPr lang="en-US" sz="3200" dirty="0" smtClean="0"/>
              <a:t>Show the project to a logger</a:t>
            </a:r>
          </a:p>
          <a:p>
            <a:pPr marL="514350" indent="-514350">
              <a:buFont typeface="+mj-lt"/>
              <a:buAutoNum type="arabicPeriod"/>
            </a:pPr>
            <a:r>
              <a:rPr lang="en-US" sz="3200" dirty="0" smtClean="0"/>
              <a:t>Come to an agreement on logging costs</a:t>
            </a:r>
          </a:p>
          <a:p>
            <a:pPr marL="514350" indent="-514350">
              <a:buFont typeface="+mj-lt"/>
              <a:buAutoNum type="arabicPeriod"/>
            </a:pPr>
            <a:r>
              <a:rPr lang="en-US" sz="3200" dirty="0" smtClean="0"/>
              <a:t>Agree to work with them on the project</a:t>
            </a:r>
          </a:p>
          <a:p>
            <a:pPr marL="514350" indent="-514350">
              <a:buFont typeface="+mj-lt"/>
              <a:buAutoNum type="arabicPeriod"/>
            </a:pPr>
            <a:r>
              <a:rPr lang="en-US" sz="3200" dirty="0" smtClean="0"/>
              <a:t>Enter into a contract</a:t>
            </a:r>
          </a:p>
          <a:p>
            <a:pPr marL="514350" indent="-514350">
              <a:buFont typeface="+mj-lt"/>
              <a:buAutoNum type="arabicPeriod"/>
            </a:pPr>
            <a:endParaRPr lang="en-US" sz="3200" dirty="0"/>
          </a:p>
          <a:p>
            <a:r>
              <a:rPr lang="en-US" sz="3200" dirty="0" smtClean="0"/>
              <a:t>Ideally well before the project begins, but often shortly beforehand.</a:t>
            </a:r>
            <a:endParaRPr lang="en-US" sz="3200" dirty="0"/>
          </a:p>
        </p:txBody>
      </p:sp>
    </p:spTree>
    <p:extLst>
      <p:ext uri="{BB962C8B-B14F-4D97-AF65-F5344CB8AC3E}">
        <p14:creationId xmlns:p14="http://schemas.microsoft.com/office/powerpoint/2010/main" val="1311611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0085" y="178359"/>
            <a:ext cx="9731829" cy="965767"/>
          </a:xfrm>
          <a:solidFill>
            <a:schemeClr val="bg1"/>
          </a:solidFill>
        </p:spPr>
        <p:txBody>
          <a:bodyPr>
            <a:normAutofit/>
          </a:bodyPr>
          <a:lstStyle/>
          <a:p>
            <a:r>
              <a:rPr lang="en-US" dirty="0" smtClean="0"/>
              <a:t>Why have a contract?</a:t>
            </a:r>
            <a:endParaRPr lang="en-US" dirty="0"/>
          </a:p>
        </p:txBody>
      </p:sp>
      <p:sp>
        <p:nvSpPr>
          <p:cNvPr id="4" name="TextBox 3"/>
          <p:cNvSpPr txBox="1"/>
          <p:nvPr/>
        </p:nvSpPr>
        <p:spPr>
          <a:xfrm>
            <a:off x="1468445" y="2702660"/>
            <a:ext cx="9977321" cy="1569660"/>
          </a:xfrm>
          <a:prstGeom prst="rect">
            <a:avLst/>
          </a:prstGeom>
          <a:noFill/>
        </p:spPr>
        <p:txBody>
          <a:bodyPr wrap="square" rtlCol="0">
            <a:spAutoFit/>
          </a:bodyPr>
          <a:lstStyle/>
          <a:p>
            <a:r>
              <a:rPr lang="en-US" sz="3200" dirty="0" smtClean="0"/>
              <a:t>A good contract protects </a:t>
            </a:r>
            <a:r>
              <a:rPr lang="en-US" sz="3200" dirty="0"/>
              <a:t>both the logger and the landowner</a:t>
            </a:r>
            <a:r>
              <a:rPr lang="en-US" sz="3200" dirty="0" smtClean="0"/>
              <a:t>, it’s </a:t>
            </a:r>
            <a:r>
              <a:rPr lang="en-US" sz="3200" dirty="0"/>
              <a:t>in everyone's interest to make expectations clear and documented.</a:t>
            </a:r>
          </a:p>
        </p:txBody>
      </p:sp>
    </p:spTree>
    <p:extLst>
      <p:ext uri="{BB962C8B-B14F-4D97-AF65-F5344CB8AC3E}">
        <p14:creationId xmlns:p14="http://schemas.microsoft.com/office/powerpoint/2010/main" val="194542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768119" y="298977"/>
            <a:ext cx="5772956" cy="6115904"/>
          </a:xfrm>
          <a:prstGeom prst="rect">
            <a:avLst/>
          </a:prstGeom>
        </p:spPr>
      </p:pic>
      <p:sp>
        <p:nvSpPr>
          <p:cNvPr id="10" name="TextBox 9"/>
          <p:cNvSpPr txBox="1"/>
          <p:nvPr/>
        </p:nvSpPr>
        <p:spPr>
          <a:xfrm>
            <a:off x="7053942" y="1783756"/>
            <a:ext cx="4553983" cy="3046988"/>
          </a:xfrm>
          <a:prstGeom prst="rect">
            <a:avLst/>
          </a:prstGeom>
          <a:noFill/>
        </p:spPr>
        <p:txBody>
          <a:bodyPr wrap="square" rtlCol="0">
            <a:spAutoFit/>
          </a:bodyPr>
          <a:lstStyle/>
          <a:p>
            <a:r>
              <a:rPr lang="en-US" sz="3200" dirty="0" smtClean="0"/>
              <a:t>General recitals and agreements – defining the property, the logger, and the forester, and agreeing that the logger will comply with this contract</a:t>
            </a:r>
            <a:endParaRPr lang="en-US" sz="3200" dirty="0"/>
          </a:p>
        </p:txBody>
      </p:sp>
    </p:spTree>
    <p:extLst>
      <p:ext uri="{BB962C8B-B14F-4D97-AF65-F5344CB8AC3E}">
        <p14:creationId xmlns:p14="http://schemas.microsoft.com/office/powerpoint/2010/main" val="1720333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495885" y="1328809"/>
            <a:ext cx="11056413" cy="3324271"/>
          </a:xfrm>
          <a:prstGeom prst="rect">
            <a:avLst/>
          </a:prstGeom>
        </p:spPr>
      </p:pic>
    </p:spTree>
    <p:extLst>
      <p:ext uri="{BB962C8B-B14F-4D97-AF65-F5344CB8AC3E}">
        <p14:creationId xmlns:p14="http://schemas.microsoft.com/office/powerpoint/2010/main" val="908840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4" name="Picture 3"/>
          <p:cNvPicPr>
            <a:picLocks noChangeAspect="1"/>
          </p:cNvPicPr>
          <p:nvPr/>
        </p:nvPicPr>
        <p:blipFill>
          <a:blip r:embed="rId3"/>
          <a:stretch>
            <a:fillRect/>
          </a:stretch>
        </p:blipFill>
        <p:spPr>
          <a:xfrm>
            <a:off x="2037945" y="41807"/>
            <a:ext cx="7857357" cy="6558410"/>
          </a:xfrm>
          <a:prstGeom prst="rect">
            <a:avLst/>
          </a:prstGeom>
        </p:spPr>
      </p:pic>
    </p:spTree>
    <p:extLst>
      <p:ext uri="{BB962C8B-B14F-4D97-AF65-F5344CB8AC3E}">
        <p14:creationId xmlns:p14="http://schemas.microsoft.com/office/powerpoint/2010/main" val="2381029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826923" y="1882301"/>
            <a:ext cx="10740927" cy="2305456"/>
          </a:xfrm>
          <a:prstGeom prst="rect">
            <a:avLst/>
          </a:prstGeom>
        </p:spPr>
      </p:pic>
    </p:spTree>
    <p:extLst>
      <p:ext uri="{BB962C8B-B14F-4D97-AF65-F5344CB8AC3E}">
        <p14:creationId xmlns:p14="http://schemas.microsoft.com/office/powerpoint/2010/main" val="149472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372430" y="1425103"/>
            <a:ext cx="10874918" cy="3643008"/>
          </a:xfrm>
          <a:prstGeom prst="rect">
            <a:avLst/>
          </a:prstGeom>
        </p:spPr>
      </p:pic>
    </p:spTree>
    <p:extLst>
      <p:ext uri="{BB962C8B-B14F-4D97-AF65-F5344CB8AC3E}">
        <p14:creationId xmlns:p14="http://schemas.microsoft.com/office/powerpoint/2010/main" val="22025775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105714" y="1614580"/>
            <a:ext cx="12291722" cy="2811295"/>
          </a:xfrm>
          <a:prstGeom prst="rect">
            <a:avLst/>
          </a:prstGeom>
        </p:spPr>
      </p:pic>
    </p:spTree>
    <p:extLst>
      <p:ext uri="{BB962C8B-B14F-4D97-AF65-F5344CB8AC3E}">
        <p14:creationId xmlns:p14="http://schemas.microsoft.com/office/powerpoint/2010/main" val="1644740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777562" y="389106"/>
            <a:ext cx="10662165" cy="5799940"/>
          </a:xfrm>
          <a:prstGeom prst="rect">
            <a:avLst/>
          </a:prstGeom>
        </p:spPr>
      </p:pic>
    </p:spTree>
    <p:extLst>
      <p:ext uri="{BB962C8B-B14F-4D97-AF65-F5344CB8AC3E}">
        <p14:creationId xmlns:p14="http://schemas.microsoft.com/office/powerpoint/2010/main" val="861112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4" name="Picture 3"/>
          <p:cNvPicPr>
            <a:picLocks noChangeAspect="1"/>
          </p:cNvPicPr>
          <p:nvPr/>
        </p:nvPicPr>
        <p:blipFill>
          <a:blip r:embed="rId3"/>
          <a:stretch>
            <a:fillRect/>
          </a:stretch>
        </p:blipFill>
        <p:spPr>
          <a:xfrm>
            <a:off x="1582559" y="1303507"/>
            <a:ext cx="9542484" cy="3617137"/>
          </a:xfrm>
          <a:prstGeom prst="rect">
            <a:avLst/>
          </a:prstGeom>
        </p:spPr>
      </p:pic>
      <p:pic>
        <p:nvPicPr>
          <p:cNvPr id="5" name="Picture 4"/>
          <p:cNvPicPr>
            <a:picLocks noChangeAspect="1"/>
          </p:cNvPicPr>
          <p:nvPr/>
        </p:nvPicPr>
        <p:blipFill>
          <a:blip r:embed="rId4"/>
          <a:stretch>
            <a:fillRect/>
          </a:stretch>
        </p:blipFill>
        <p:spPr>
          <a:xfrm>
            <a:off x="6831145" y="5493916"/>
            <a:ext cx="3976317" cy="1156951"/>
          </a:xfrm>
          <a:prstGeom prst="rect">
            <a:avLst/>
          </a:prstGeom>
        </p:spPr>
      </p:pic>
    </p:spTree>
    <p:extLst>
      <p:ext uri="{BB962C8B-B14F-4D97-AF65-F5344CB8AC3E}">
        <p14:creationId xmlns:p14="http://schemas.microsoft.com/office/powerpoint/2010/main" val="2339483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1099224" y="81790"/>
            <a:ext cx="9790889" cy="6352987"/>
          </a:xfrm>
          <a:prstGeom prst="rect">
            <a:avLst/>
          </a:prstGeom>
        </p:spPr>
      </p:pic>
    </p:spTree>
    <p:extLst>
      <p:ext uri="{BB962C8B-B14F-4D97-AF65-F5344CB8AC3E}">
        <p14:creationId xmlns:p14="http://schemas.microsoft.com/office/powerpoint/2010/main" val="3579942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1600200" y="-176259"/>
            <a:ext cx="9069003" cy="7272587"/>
          </a:xfrm>
          <a:prstGeom prst="rect">
            <a:avLst/>
          </a:prstGeom>
        </p:spPr>
      </p:pic>
    </p:spTree>
    <p:extLst>
      <p:ext uri="{BB962C8B-B14F-4D97-AF65-F5344CB8AC3E}">
        <p14:creationId xmlns:p14="http://schemas.microsoft.com/office/powerpoint/2010/main" val="1016679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0" y="-1"/>
            <a:ext cx="8216921" cy="4990289"/>
          </a:xfrm>
          <a:prstGeom prst="rect">
            <a:avLst/>
          </a:prstGeom>
        </p:spPr>
      </p:pic>
      <p:pic>
        <p:nvPicPr>
          <p:cNvPr id="4" name="Picture 3"/>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15777" t="17915" r="10841" b="16928"/>
          <a:stretch/>
        </p:blipFill>
        <p:spPr>
          <a:xfrm rot="5400000">
            <a:off x="6937614" y="1603616"/>
            <a:ext cx="6308044" cy="4200728"/>
          </a:xfrm>
          <a:prstGeom prst="rect">
            <a:avLst/>
          </a:prstGeom>
        </p:spPr>
      </p:pic>
    </p:spTree>
    <p:extLst>
      <p:ext uri="{BB962C8B-B14F-4D97-AF65-F5344CB8AC3E}">
        <p14:creationId xmlns:p14="http://schemas.microsoft.com/office/powerpoint/2010/main" val="25078658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2514600" y="345531"/>
            <a:ext cx="7459798" cy="6247121"/>
          </a:xfrm>
          <a:prstGeom prst="rect">
            <a:avLst/>
          </a:prstGeom>
        </p:spPr>
      </p:pic>
    </p:spTree>
    <p:extLst>
      <p:ext uri="{BB962C8B-B14F-4D97-AF65-F5344CB8AC3E}">
        <p14:creationId xmlns:p14="http://schemas.microsoft.com/office/powerpoint/2010/main" val="363191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852444" y="1673157"/>
            <a:ext cx="10597412" cy="3253903"/>
          </a:xfrm>
          <a:prstGeom prst="rect">
            <a:avLst/>
          </a:prstGeom>
        </p:spPr>
      </p:pic>
    </p:spTree>
    <p:extLst>
      <p:ext uri="{BB962C8B-B14F-4D97-AF65-F5344CB8AC3E}">
        <p14:creationId xmlns:p14="http://schemas.microsoft.com/office/powerpoint/2010/main" val="15212568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272374" y="0"/>
            <a:ext cx="8745165" cy="478114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5457" t="14733" b="39577"/>
          <a:stretch/>
        </p:blipFill>
        <p:spPr>
          <a:xfrm>
            <a:off x="8158675" y="3696511"/>
            <a:ext cx="4109440" cy="3161489"/>
          </a:xfrm>
          <a:prstGeom prst="rect">
            <a:avLst/>
          </a:prstGeom>
        </p:spPr>
      </p:pic>
    </p:spTree>
    <p:extLst>
      <p:ext uri="{BB962C8B-B14F-4D97-AF65-F5344CB8AC3E}">
        <p14:creationId xmlns:p14="http://schemas.microsoft.com/office/powerpoint/2010/main" val="2396234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577892" y="277239"/>
            <a:ext cx="10970999" cy="419262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6481" y="4111152"/>
            <a:ext cx="3578157" cy="2683618"/>
          </a:xfrm>
          <a:prstGeom prst="rect">
            <a:avLst/>
          </a:prstGeom>
        </p:spPr>
      </p:pic>
    </p:spTree>
    <p:extLst>
      <p:ext uri="{BB962C8B-B14F-4D97-AF65-F5344CB8AC3E}">
        <p14:creationId xmlns:p14="http://schemas.microsoft.com/office/powerpoint/2010/main" val="42079938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0" y="0"/>
            <a:ext cx="8701391" cy="4742234"/>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3067" r="16827"/>
          <a:stretch/>
        </p:blipFill>
        <p:spPr>
          <a:xfrm>
            <a:off x="8307421" y="2702268"/>
            <a:ext cx="3884579" cy="4155732"/>
          </a:xfrm>
          <a:prstGeom prst="rect">
            <a:avLst/>
          </a:prstGeom>
        </p:spPr>
      </p:pic>
    </p:spTree>
    <p:extLst>
      <p:ext uri="{BB962C8B-B14F-4D97-AF65-F5344CB8AC3E}">
        <p14:creationId xmlns:p14="http://schemas.microsoft.com/office/powerpoint/2010/main" val="12265396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2018489" y="255337"/>
            <a:ext cx="7870674" cy="6126008"/>
          </a:xfrm>
          <a:prstGeom prst="rect">
            <a:avLst/>
          </a:prstGeom>
        </p:spPr>
      </p:pic>
    </p:spTree>
    <p:extLst>
      <p:ext uri="{BB962C8B-B14F-4D97-AF65-F5344CB8AC3E}">
        <p14:creationId xmlns:p14="http://schemas.microsoft.com/office/powerpoint/2010/main" val="482304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483031" y="2447563"/>
            <a:ext cx="11254513" cy="1740193"/>
          </a:xfrm>
          <a:prstGeom prst="rect">
            <a:avLst/>
          </a:prstGeom>
        </p:spPr>
      </p:pic>
    </p:spTree>
    <p:extLst>
      <p:ext uri="{BB962C8B-B14F-4D97-AF65-F5344CB8AC3E}">
        <p14:creationId xmlns:p14="http://schemas.microsoft.com/office/powerpoint/2010/main" val="4319598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167955" y="2187350"/>
            <a:ext cx="12259436" cy="1734262"/>
          </a:xfrm>
          <a:prstGeom prst="rect">
            <a:avLst/>
          </a:prstGeom>
        </p:spPr>
      </p:pic>
    </p:spTree>
    <p:extLst>
      <p:ext uri="{BB962C8B-B14F-4D97-AF65-F5344CB8AC3E}">
        <p14:creationId xmlns:p14="http://schemas.microsoft.com/office/powerpoint/2010/main" val="35601729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0" y="48638"/>
            <a:ext cx="8312285" cy="3861881"/>
          </a:xfrm>
          <a:prstGeom prst="rect">
            <a:avLst/>
          </a:prstGeom>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17018" b="22011"/>
          <a:stretch/>
        </p:blipFill>
        <p:spPr>
          <a:xfrm rot="5400000">
            <a:off x="8974068" y="1198424"/>
            <a:ext cx="4416357" cy="2019507"/>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25873" b="26437"/>
          <a:stretch/>
        </p:blipFill>
        <p:spPr>
          <a:xfrm rot="5400000">
            <a:off x="6203632" y="3017829"/>
            <a:ext cx="5656987" cy="2023355"/>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22538" y="4433381"/>
            <a:ext cx="4182893" cy="3137170"/>
          </a:xfrm>
          <a:prstGeom prst="rect">
            <a:avLst/>
          </a:prstGeom>
        </p:spPr>
      </p:pic>
    </p:spTree>
    <p:extLst>
      <p:ext uri="{BB962C8B-B14F-4D97-AF65-F5344CB8AC3E}">
        <p14:creationId xmlns:p14="http://schemas.microsoft.com/office/powerpoint/2010/main" val="9256942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6425" y="121134"/>
            <a:ext cx="10301994" cy="4173628"/>
          </a:xfrm>
          <a:prstGeom prst="rect">
            <a:avLst/>
          </a:prstGeom>
        </p:spPr>
      </p:pic>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8" name="Picture 2" descr="Corduroy on a wet section of a skid tr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9611" y="4364241"/>
            <a:ext cx="2315183" cy="2406826"/>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18;g1581a27c5c8_0_11"/>
          <p:cNvSpPr txBox="1">
            <a:spLocks/>
          </p:cNvSpPr>
          <p:nvPr/>
        </p:nvSpPr>
        <p:spPr>
          <a:xfrm>
            <a:off x="0" y="5848316"/>
            <a:ext cx="1989611" cy="113300"/>
          </a:xfrm>
          <a:prstGeom prst="rect">
            <a:avLst/>
          </a:prstGeom>
          <a:solidFill>
            <a:schemeClr val="bg1">
              <a:alpha val="82000"/>
            </a:schemeClr>
          </a:solidFill>
          <a:ln>
            <a:noFill/>
          </a:ln>
        </p:spPr>
        <p:txBody>
          <a:bodyPr spcFirstLastPara="1" vert="horz" wrap="square" lIns="121900" tIns="121900" rIns="121900" bIns="121900" rtlCol="0" anchor="t" anchorCtr="0">
            <a:normAutofit fontScale="25000" lnSpcReduction="20000"/>
          </a:bodyPr>
          <a:lstStyle>
            <a:lvl1pPr lvl="0" algn="l" defTabSz="914400" rtl="0" eaLnBrk="1" latinLnBrk="0" hangingPunct="1">
              <a:lnSpc>
                <a:spcPct val="100000"/>
              </a:lnSpc>
              <a:spcBef>
                <a:spcPts val="0"/>
              </a:spcBef>
              <a:spcAft>
                <a:spcPts val="0"/>
              </a:spcAft>
              <a:buSzPts val="2800"/>
              <a:buNone/>
              <a:defRPr sz="4400" kern="1200">
                <a:solidFill>
                  <a:schemeClr val="tx1"/>
                </a:solidFill>
                <a:latin typeface="+mj-lt"/>
                <a:ea typeface="+mj-ea"/>
                <a:cs typeface="+mj-cs"/>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buClr>
                <a:schemeClr val="dk1"/>
              </a:buClr>
              <a:buSzPct val="39285"/>
            </a:pPr>
            <a:r>
              <a:rPr lang="en-US" dirty="0"/>
              <a:t>https://extension.unh.edu/blog/2018/12/emergency-erosion-control-techniques-dealing-severe-weather-conditions-during-active-timber-harvest</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7809" y="4102624"/>
            <a:ext cx="3616290" cy="2712218"/>
          </a:xfrm>
          <a:prstGeom prst="rect">
            <a:avLst/>
          </a:prstGeom>
        </p:spPr>
      </p:pic>
    </p:spTree>
    <p:extLst>
      <p:ext uri="{BB962C8B-B14F-4D97-AF65-F5344CB8AC3E}">
        <p14:creationId xmlns:p14="http://schemas.microsoft.com/office/powerpoint/2010/main" val="27653680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457366" y="4080754"/>
            <a:ext cx="11214106" cy="2178416"/>
          </a:xfrm>
          <a:prstGeom prst="rect">
            <a:avLst/>
          </a:prstGeom>
        </p:spPr>
      </p:pic>
      <p:pic>
        <p:nvPicPr>
          <p:cNvPr id="7" name="Picture 2" descr="soil da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1685" y="685800"/>
            <a:ext cx="4955254" cy="329524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g1581a27c5c8_0_11"/>
          <p:cNvSpPr txBox="1">
            <a:spLocks/>
          </p:cNvSpPr>
          <p:nvPr/>
        </p:nvSpPr>
        <p:spPr>
          <a:xfrm>
            <a:off x="4590678" y="-1251"/>
            <a:ext cx="2947481" cy="536327"/>
          </a:xfrm>
          <a:prstGeom prst="rect">
            <a:avLst/>
          </a:prstGeom>
          <a:solidFill>
            <a:schemeClr val="bg1">
              <a:alpha val="82000"/>
            </a:schemeClr>
          </a:solidFill>
          <a:ln>
            <a:noFill/>
          </a:ln>
        </p:spPr>
        <p:txBody>
          <a:bodyPr spcFirstLastPara="1" vert="horz" wrap="square" lIns="121900" tIns="121900" rIns="121900" bIns="121900" rtlCol="0" anchor="t" anchorCtr="0">
            <a:normAutofit fontScale="25000" lnSpcReduction="20000"/>
          </a:bodyPr>
          <a:lstStyle>
            <a:lvl1pPr lvl="0" algn="l" defTabSz="914400" rtl="0" eaLnBrk="1" latinLnBrk="0" hangingPunct="1">
              <a:lnSpc>
                <a:spcPct val="100000"/>
              </a:lnSpc>
              <a:spcBef>
                <a:spcPts val="0"/>
              </a:spcBef>
              <a:spcAft>
                <a:spcPts val="0"/>
              </a:spcAft>
              <a:buSzPts val="2800"/>
              <a:buNone/>
              <a:defRPr sz="4400" kern="1200">
                <a:solidFill>
                  <a:schemeClr val="tx1"/>
                </a:solidFill>
                <a:latin typeface="+mj-lt"/>
                <a:ea typeface="+mj-ea"/>
                <a:cs typeface="+mj-cs"/>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buClr>
                <a:schemeClr val="dk1"/>
              </a:buClr>
              <a:buSzPct val="39285"/>
            </a:pPr>
            <a:r>
              <a:rPr lang="en-US" dirty="0"/>
              <a:t>https://www.waldwissen.net/en/technique-and-planning/forest-technology/soil-protection/take-care-of-the-soil</a:t>
            </a:r>
          </a:p>
        </p:txBody>
      </p:sp>
    </p:spTree>
    <p:extLst>
      <p:ext uri="{BB962C8B-B14F-4D97-AF65-F5344CB8AC3E}">
        <p14:creationId xmlns:p14="http://schemas.microsoft.com/office/powerpoint/2010/main" val="6697320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2762655" y="6168"/>
            <a:ext cx="6590490" cy="6767417"/>
          </a:xfrm>
          <a:prstGeom prst="rect">
            <a:avLst/>
          </a:prstGeom>
        </p:spPr>
      </p:pic>
    </p:spTree>
    <p:extLst>
      <p:ext uri="{BB962C8B-B14F-4D97-AF65-F5344CB8AC3E}">
        <p14:creationId xmlns:p14="http://schemas.microsoft.com/office/powerpoint/2010/main" val="40722127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42966" y="1724506"/>
            <a:ext cx="8271472" cy="3253901"/>
          </a:xfrm>
          <a:prstGeom prst="rect">
            <a:avLst/>
          </a:prstGeom>
        </p:spPr>
      </p:pic>
      <p:pic>
        <p:nvPicPr>
          <p:cNvPr id="5"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8676" b="6027"/>
          <a:stretch/>
        </p:blipFill>
        <p:spPr>
          <a:xfrm rot="5400000">
            <a:off x="7418758" y="1147169"/>
            <a:ext cx="5712427" cy="4408574"/>
          </a:xfrm>
        </p:spPr>
      </p:pic>
    </p:spTree>
    <p:extLst>
      <p:ext uri="{BB962C8B-B14F-4D97-AF65-F5344CB8AC3E}">
        <p14:creationId xmlns:p14="http://schemas.microsoft.com/office/powerpoint/2010/main" val="24724519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388951" y="2395121"/>
            <a:ext cx="12772262" cy="1775607"/>
          </a:xfrm>
          <a:prstGeom prst="rect">
            <a:avLst/>
          </a:prstGeom>
        </p:spPr>
      </p:pic>
    </p:spTree>
    <p:extLst>
      <p:ext uri="{BB962C8B-B14F-4D97-AF65-F5344CB8AC3E}">
        <p14:creationId xmlns:p14="http://schemas.microsoft.com/office/powerpoint/2010/main" val="20972058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1260177" y="218872"/>
            <a:ext cx="9671645" cy="6420256"/>
          </a:xfrm>
          <a:prstGeom prst="rect">
            <a:avLst/>
          </a:prstGeom>
        </p:spPr>
      </p:pic>
    </p:spTree>
    <p:extLst>
      <p:ext uri="{BB962C8B-B14F-4D97-AF65-F5344CB8AC3E}">
        <p14:creationId xmlns:p14="http://schemas.microsoft.com/office/powerpoint/2010/main" val="13687734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1188314" y="831714"/>
            <a:ext cx="9944353" cy="4980562"/>
          </a:xfrm>
          <a:prstGeom prst="rect">
            <a:avLst/>
          </a:prstGeom>
        </p:spPr>
      </p:pic>
    </p:spTree>
    <p:extLst>
      <p:ext uri="{BB962C8B-B14F-4D97-AF65-F5344CB8AC3E}">
        <p14:creationId xmlns:p14="http://schemas.microsoft.com/office/powerpoint/2010/main" val="35874287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0" y="491246"/>
            <a:ext cx="7738353" cy="469759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3515" y="3424136"/>
            <a:ext cx="4578485" cy="3433864"/>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34368" t="10502" r="1909" b="14956"/>
          <a:stretch/>
        </p:blipFill>
        <p:spPr>
          <a:xfrm rot="5400000">
            <a:off x="8157807" y="218692"/>
            <a:ext cx="3565841" cy="3128457"/>
          </a:xfrm>
          <a:prstGeom prst="rect">
            <a:avLst/>
          </a:prstGeom>
        </p:spPr>
      </p:pic>
    </p:spTree>
    <p:extLst>
      <p:ext uri="{BB962C8B-B14F-4D97-AF65-F5344CB8AC3E}">
        <p14:creationId xmlns:p14="http://schemas.microsoft.com/office/powerpoint/2010/main" val="24171966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880353" y="323871"/>
            <a:ext cx="10058400" cy="5987142"/>
          </a:xfrm>
          <a:prstGeom prst="rect">
            <a:avLst/>
          </a:prstGeom>
        </p:spPr>
      </p:pic>
    </p:spTree>
    <p:extLst>
      <p:ext uri="{BB962C8B-B14F-4D97-AF65-F5344CB8AC3E}">
        <p14:creationId xmlns:p14="http://schemas.microsoft.com/office/powerpoint/2010/main" val="25444620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589516" y="1973657"/>
            <a:ext cx="11291164" cy="2330832"/>
          </a:xfrm>
          <a:prstGeom prst="rect">
            <a:avLst/>
          </a:prstGeom>
        </p:spPr>
      </p:pic>
    </p:spTree>
    <p:extLst>
      <p:ext uri="{BB962C8B-B14F-4D97-AF65-F5344CB8AC3E}">
        <p14:creationId xmlns:p14="http://schemas.microsoft.com/office/powerpoint/2010/main" val="4739512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1643974" y="145542"/>
            <a:ext cx="8804622" cy="6493586"/>
          </a:xfrm>
          <a:prstGeom prst="rect">
            <a:avLst/>
          </a:prstGeom>
        </p:spPr>
      </p:pic>
    </p:spTree>
    <p:extLst>
      <p:ext uri="{BB962C8B-B14F-4D97-AF65-F5344CB8AC3E}">
        <p14:creationId xmlns:p14="http://schemas.microsoft.com/office/powerpoint/2010/main" val="19421554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995804" y="2699427"/>
            <a:ext cx="10151582" cy="1300618"/>
          </a:xfrm>
          <a:prstGeom prst="rect">
            <a:avLst/>
          </a:prstGeom>
        </p:spPr>
      </p:pic>
    </p:spTree>
    <p:extLst>
      <p:ext uri="{BB962C8B-B14F-4D97-AF65-F5344CB8AC3E}">
        <p14:creationId xmlns:p14="http://schemas.microsoft.com/office/powerpoint/2010/main" val="40402539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828510" y="72957"/>
            <a:ext cx="10309659" cy="6568529"/>
          </a:xfrm>
          <a:prstGeom prst="rect">
            <a:avLst/>
          </a:prstGeom>
        </p:spPr>
      </p:pic>
    </p:spTree>
    <p:extLst>
      <p:ext uri="{BB962C8B-B14F-4D97-AF65-F5344CB8AC3E}">
        <p14:creationId xmlns:p14="http://schemas.microsoft.com/office/powerpoint/2010/main" val="22965029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1201366" y="396715"/>
            <a:ext cx="10102173" cy="6258419"/>
          </a:xfrm>
          <a:prstGeom prst="rect">
            <a:avLst/>
          </a:prstGeom>
        </p:spPr>
      </p:pic>
    </p:spTree>
    <p:extLst>
      <p:ext uri="{BB962C8B-B14F-4D97-AF65-F5344CB8AC3E}">
        <p14:creationId xmlns:p14="http://schemas.microsoft.com/office/powerpoint/2010/main" val="23097372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4" name="Picture 3"/>
          <p:cNvPicPr>
            <a:picLocks noChangeAspect="1"/>
          </p:cNvPicPr>
          <p:nvPr/>
        </p:nvPicPr>
        <p:blipFill>
          <a:blip r:embed="rId3"/>
          <a:stretch>
            <a:fillRect/>
          </a:stretch>
        </p:blipFill>
        <p:spPr>
          <a:xfrm>
            <a:off x="391486" y="1833663"/>
            <a:ext cx="11167785" cy="2855068"/>
          </a:xfrm>
          <a:prstGeom prst="rect">
            <a:avLst/>
          </a:prstGeom>
        </p:spPr>
      </p:pic>
    </p:spTree>
    <p:extLst>
      <p:ext uri="{BB962C8B-B14F-4D97-AF65-F5344CB8AC3E}">
        <p14:creationId xmlns:p14="http://schemas.microsoft.com/office/powerpoint/2010/main" val="2479730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424112" y="821986"/>
            <a:ext cx="11026320" cy="5068111"/>
          </a:xfrm>
          <a:prstGeom prst="rect">
            <a:avLst/>
          </a:prstGeom>
        </p:spPr>
      </p:pic>
    </p:spTree>
    <p:extLst>
      <p:ext uri="{BB962C8B-B14F-4D97-AF65-F5344CB8AC3E}">
        <p14:creationId xmlns:p14="http://schemas.microsoft.com/office/powerpoint/2010/main" val="33558672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650357" y="1400783"/>
            <a:ext cx="10875612" cy="3988340"/>
          </a:xfrm>
          <a:prstGeom prst="rect">
            <a:avLst/>
          </a:prstGeom>
        </p:spPr>
      </p:pic>
    </p:spTree>
    <p:extLst>
      <p:ext uri="{BB962C8B-B14F-4D97-AF65-F5344CB8AC3E}">
        <p14:creationId xmlns:p14="http://schemas.microsoft.com/office/powerpoint/2010/main" val="38467802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590115" y="860839"/>
            <a:ext cx="11062029" cy="4518557"/>
          </a:xfrm>
          <a:prstGeom prst="rect">
            <a:avLst/>
          </a:prstGeom>
        </p:spPr>
      </p:pic>
    </p:spTree>
    <p:extLst>
      <p:ext uri="{BB962C8B-B14F-4D97-AF65-F5344CB8AC3E}">
        <p14:creationId xmlns:p14="http://schemas.microsoft.com/office/powerpoint/2010/main" val="29028468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619633" y="719847"/>
            <a:ext cx="10703009" cy="5111885"/>
          </a:xfrm>
          <a:prstGeom prst="rect">
            <a:avLst/>
          </a:prstGeom>
        </p:spPr>
      </p:pic>
    </p:spTree>
    <p:extLst>
      <p:ext uri="{BB962C8B-B14F-4D97-AF65-F5344CB8AC3E}">
        <p14:creationId xmlns:p14="http://schemas.microsoft.com/office/powerpoint/2010/main" val="9229293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2" name="Picture 1"/>
          <p:cNvPicPr>
            <a:picLocks noChangeAspect="1"/>
          </p:cNvPicPr>
          <p:nvPr/>
        </p:nvPicPr>
        <p:blipFill>
          <a:blip r:embed="rId3"/>
          <a:stretch>
            <a:fillRect/>
          </a:stretch>
        </p:blipFill>
        <p:spPr>
          <a:xfrm>
            <a:off x="402949" y="1337553"/>
            <a:ext cx="11364562" cy="3968886"/>
          </a:xfrm>
          <a:prstGeom prst="rect">
            <a:avLst/>
          </a:prstGeom>
        </p:spPr>
      </p:pic>
    </p:spTree>
    <p:extLst>
      <p:ext uri="{BB962C8B-B14F-4D97-AF65-F5344CB8AC3E}">
        <p14:creationId xmlns:p14="http://schemas.microsoft.com/office/powerpoint/2010/main" val="7789273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74898" y="5737541"/>
            <a:ext cx="3348507" cy="33485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a:solidFill>
                  <a:schemeClr val="bg1"/>
                </a:solidFill>
              </a:rPr>
              <a:t>https://www.oregonconservationstrategy.org/strategy-habitat/late-successional-mixed-conifer-forests/</a:t>
            </a:r>
          </a:p>
        </p:txBody>
      </p:sp>
      <p:pic>
        <p:nvPicPr>
          <p:cNvPr id="3" name="Picture 2"/>
          <p:cNvPicPr>
            <a:picLocks noChangeAspect="1"/>
          </p:cNvPicPr>
          <p:nvPr/>
        </p:nvPicPr>
        <p:blipFill>
          <a:blip r:embed="rId3"/>
          <a:stretch>
            <a:fillRect/>
          </a:stretch>
        </p:blipFill>
        <p:spPr>
          <a:xfrm>
            <a:off x="1605115" y="0"/>
            <a:ext cx="9115539" cy="6960140"/>
          </a:xfrm>
          <a:prstGeom prst="rect">
            <a:avLst/>
          </a:prstGeom>
        </p:spPr>
      </p:pic>
    </p:spTree>
    <p:extLst>
      <p:ext uri="{BB962C8B-B14F-4D97-AF65-F5344CB8AC3E}">
        <p14:creationId xmlns:p14="http://schemas.microsoft.com/office/powerpoint/2010/main" val="243366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5" name="Title 1"/>
          <p:cNvSpPr txBox="1">
            <a:spLocks/>
          </p:cNvSpPr>
          <p:nvPr/>
        </p:nvSpPr>
        <p:spPr>
          <a:xfrm>
            <a:off x="4345240" y="1144589"/>
            <a:ext cx="4089342" cy="790309"/>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t>Thanks for coming!</a:t>
            </a:r>
            <a:endParaRPr lang="en-US" sz="4000" dirty="0"/>
          </a:p>
        </p:txBody>
      </p:sp>
      <p:sp>
        <p:nvSpPr>
          <p:cNvPr id="6" name="Subtitle 2"/>
          <p:cNvSpPr txBox="1">
            <a:spLocks/>
          </p:cNvSpPr>
          <p:nvPr/>
        </p:nvSpPr>
        <p:spPr>
          <a:xfrm>
            <a:off x="5186633" y="3616250"/>
            <a:ext cx="2406556" cy="505307"/>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jaal@nnrg.org</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3377" y="4957871"/>
            <a:ext cx="5013069" cy="1231387"/>
          </a:xfrm>
          <a:prstGeom prst="rect">
            <a:avLst/>
          </a:prstGeom>
        </p:spPr>
      </p:pic>
    </p:spTree>
    <p:extLst>
      <p:ext uri="{BB962C8B-B14F-4D97-AF65-F5344CB8AC3E}">
        <p14:creationId xmlns:p14="http://schemas.microsoft.com/office/powerpoint/2010/main" val="24836327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7284</TotalTime>
  <Words>2369</Words>
  <Application>Microsoft Office PowerPoint</Application>
  <PresentationFormat>Widescreen</PresentationFormat>
  <Paragraphs>214</Paragraphs>
  <Slides>46</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Calibri Light</vt:lpstr>
      <vt:lpstr>Office Theme</vt:lpstr>
      <vt:lpstr>   Logging Contracts Jaal Mann Northwest Natural Resource Group</vt:lpstr>
      <vt:lpstr>Disclaimer</vt:lpstr>
      <vt:lpstr>When to enter into a contract?</vt:lpstr>
      <vt:lpstr>Why have a contract?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vs. Ecological Forestry</dc:title>
  <dc:creator>Jaal</dc:creator>
  <cp:lastModifiedBy>Jaal Mann</cp:lastModifiedBy>
  <cp:revision>66</cp:revision>
  <dcterms:created xsi:type="dcterms:W3CDTF">2021-02-22T22:00:49Z</dcterms:created>
  <dcterms:modified xsi:type="dcterms:W3CDTF">2024-09-19T00:16:49Z</dcterms:modified>
</cp:coreProperties>
</file>